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3"/>
  </p:notesMasterIdLst>
  <p:sldIdLst>
    <p:sldId id="316" r:id="rId2"/>
    <p:sldId id="286" r:id="rId3"/>
    <p:sldId id="318" r:id="rId4"/>
    <p:sldId id="296" r:id="rId5"/>
    <p:sldId id="303" r:id="rId6"/>
    <p:sldId id="321" r:id="rId7"/>
    <p:sldId id="328" r:id="rId8"/>
    <p:sldId id="329" r:id="rId9"/>
    <p:sldId id="322" r:id="rId10"/>
    <p:sldId id="323" r:id="rId11"/>
    <p:sldId id="324" r:id="rId12"/>
    <p:sldId id="325" r:id="rId13"/>
    <p:sldId id="326" r:id="rId14"/>
    <p:sldId id="327" r:id="rId15"/>
    <p:sldId id="330" r:id="rId16"/>
    <p:sldId id="314" r:id="rId17"/>
    <p:sldId id="257" r:id="rId18"/>
    <p:sldId id="307" r:id="rId19"/>
    <p:sldId id="308" r:id="rId20"/>
    <p:sldId id="309" r:id="rId21"/>
    <p:sldId id="311" r:id="rId22"/>
  </p:sldIdLst>
  <p:sldSz cx="9144000" cy="6858000" type="screen4x3"/>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86E3"/>
    <a:srgbClr val="FF2F92"/>
    <a:srgbClr val="FF8A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6254"/>
  </p:normalViewPr>
  <p:slideViewPr>
    <p:cSldViewPr snapToGrid="0" snapToObjects="1">
      <p:cViewPr varScale="1">
        <p:scale>
          <a:sx n="88" d="100"/>
          <a:sy n="88" d="100"/>
        </p:scale>
        <p:origin x="121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8DD1DB-55C2-8640-9E1A-831047250AA4}" type="datetimeFigureOut">
              <a:rPr lang="en-US" smtClean="0"/>
              <a:t>6/24/19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4E51B-EB14-0747-B1BB-E91E903C62C0}" type="slidenum">
              <a:rPr lang="en-US" smtClean="0"/>
              <a:t>‹#›</a:t>
            </a:fld>
            <a:endParaRPr lang="en-US" dirty="0"/>
          </a:p>
        </p:txBody>
      </p:sp>
    </p:spTree>
    <p:extLst>
      <p:ext uri="{BB962C8B-B14F-4D97-AF65-F5344CB8AC3E}">
        <p14:creationId xmlns:p14="http://schemas.microsoft.com/office/powerpoint/2010/main" val="141028728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feelgoodfamily.co.uk/book/healthy-profits-boo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feelgoodfamily.co.uk/"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ncbi.nlm.nih.gov/pubmed/?term=Nuijten%20MJ%5BAuthor%5D&amp;cauthor=true&amp;cauthor_uid=22789931" TargetMode="External"/><Relationship Id="rId3" Type="http://schemas.openxmlformats.org/officeDocument/2006/relationships/hyperlink" Target="https://www.ncbi.nlm.nih.gov/pubmed/?term=Freijer%20K%5BAuthor%5D&amp;cauthor=true&amp;cauthor_uid=22789931" TargetMode="External"/><Relationship Id="rId7" Type="http://schemas.openxmlformats.org/officeDocument/2006/relationships/hyperlink" Target="https://www.ncbi.nlm.nih.gov/pubmed/?term=Halfens%20RJ%5BAuthor%5D&amp;cauthor=true&amp;cauthor_uid=22789931"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ncbi.nlm.nih.gov/pubmed/?term=Meijers%20JM%5BAuthor%5D&amp;cauthor=true&amp;cauthor_uid=22789931" TargetMode="External"/><Relationship Id="rId11" Type="http://schemas.openxmlformats.org/officeDocument/2006/relationships/hyperlink" Target="https://www.mckinsey.com/~/media/McKinsey/Business%20Functions/Economic%20Studies%20TEMP/Our%20Insights/How%20the%20world%20could%20better%20fight%20obesity/MGI_Overcoming_obesity_Full_report.ashx" TargetMode="External"/><Relationship Id="rId5" Type="http://schemas.openxmlformats.org/officeDocument/2006/relationships/hyperlink" Target="https://www.ncbi.nlm.nih.gov/pubmed/?term=Koopmanschap%20MA%5BAuthor%5D&amp;cauthor=true&amp;cauthor_uid=22789931" TargetMode="External"/><Relationship Id="rId10" Type="http://schemas.openxmlformats.org/officeDocument/2006/relationships/hyperlink" Target="https://www.thelancet.com/journals/lancet/issue/vol387no10026/PIIS0140-6736(16)X0015-3" TargetMode="External"/><Relationship Id="rId4" Type="http://schemas.openxmlformats.org/officeDocument/2006/relationships/hyperlink" Target="https://www.ncbi.nlm.nih.gov/pubmed/?term=Tan%20SS%5BAuthor%5D&amp;cauthor=true&amp;cauthor_uid=22789931" TargetMode="External"/><Relationship Id="rId9" Type="http://schemas.openxmlformats.org/officeDocument/2006/relationships/hyperlink" Target="https://www.ncbi.nlm.nih.gov/pubmed/22789931"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pwc.blogs.com/press_room/2016/08/healthy-eating-is-increasingly-on-consumers-agendas-with-millennials-leading-the-way.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pwc.blogs.com/press_room/2016/08/healthy-eating-is-increasingly-on-consumers-agendas-with-millennials-leading-the-way.html"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419F51-7A59-C44D-AF9B-212502F62973}" type="slidenum">
              <a:rPr lang="en-US" smtClean="0"/>
              <a:pPr/>
              <a:t>1</a:t>
            </a:fld>
            <a:endParaRPr lang="en-US" dirty="0"/>
          </a:p>
        </p:txBody>
      </p:sp>
    </p:spTree>
    <p:extLst>
      <p:ext uri="{BB962C8B-B14F-4D97-AF65-F5344CB8AC3E}">
        <p14:creationId xmlns:p14="http://schemas.microsoft.com/office/powerpoint/2010/main" val="818760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74E51B-EB14-0747-B1BB-E91E903C62C0}" type="slidenum">
              <a:rPr lang="en-US" smtClean="0"/>
              <a:t>14</a:t>
            </a:fld>
            <a:endParaRPr lang="en-US" dirty="0"/>
          </a:p>
        </p:txBody>
      </p:sp>
    </p:spTree>
    <p:extLst>
      <p:ext uri="{BB962C8B-B14F-4D97-AF65-F5344CB8AC3E}">
        <p14:creationId xmlns:p14="http://schemas.microsoft.com/office/powerpoint/2010/main" val="5810320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Healthy Profits workshop https://</a:t>
            </a:r>
            <a:r>
              <a:rPr lang="en-GB" dirty="0" err="1"/>
              <a:t>feelgoodfamily.co.uk</a:t>
            </a:r>
            <a:r>
              <a:rPr lang="en-GB" dirty="0"/>
              <a:t>/healthy-profit-workshop-behaviour-change-training/</a:t>
            </a:r>
          </a:p>
          <a:p>
            <a:endParaRPr lang="en-US" dirty="0"/>
          </a:p>
        </p:txBody>
      </p:sp>
      <p:sp>
        <p:nvSpPr>
          <p:cNvPr id="4" name="Slide Number Placeholder 3"/>
          <p:cNvSpPr>
            <a:spLocks noGrp="1"/>
          </p:cNvSpPr>
          <p:nvPr>
            <p:ph type="sldNum" sz="quarter" idx="5"/>
          </p:nvPr>
        </p:nvSpPr>
        <p:spPr/>
        <p:txBody>
          <a:bodyPr/>
          <a:lstStyle/>
          <a:p>
            <a:fld id="{D874E51B-EB14-0747-B1BB-E91E903C62C0}" type="slidenum">
              <a:rPr lang="en-US" smtClean="0"/>
              <a:t>15</a:t>
            </a:fld>
            <a:endParaRPr lang="en-US" dirty="0"/>
          </a:p>
        </p:txBody>
      </p:sp>
    </p:spTree>
    <p:extLst>
      <p:ext uri="{BB962C8B-B14F-4D97-AF65-F5344CB8AC3E}">
        <p14:creationId xmlns:p14="http://schemas.microsoft.com/office/powerpoint/2010/main" val="191467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Super</a:t>
            </a:r>
            <a:r>
              <a:rPr lang="en-US" baseline="0" dirty="0"/>
              <a:t> Yummy! is o</a:t>
            </a:r>
            <a:r>
              <a:rPr lang="en-US" dirty="0"/>
              <a:t>ne</a:t>
            </a:r>
            <a:r>
              <a:rPr lang="en-US" baseline="0" dirty="0"/>
              <a:t> of many resources we are developing to make it easier to shape the food choices of your customers, whilst increasing profits and customer loyalty.  It is a b</a:t>
            </a:r>
            <a:r>
              <a:rPr lang="en-US" dirty="0"/>
              <a:t>ook to make naming foods</a:t>
            </a:r>
            <a:r>
              <a:rPr lang="en-US" baseline="0" dirty="0"/>
              <a:t> on menus easy, and make healthy options sound delicious and tempting</a:t>
            </a:r>
          </a:p>
          <a:p>
            <a:endParaRPr lang="en-US" baseline="0" dirty="0"/>
          </a:p>
          <a:p>
            <a:r>
              <a:rPr lang="en-US" dirty="0"/>
              <a:t>Researching food descriptors</a:t>
            </a:r>
          </a:p>
          <a:p>
            <a:r>
              <a:rPr lang="en-GB" dirty="0"/>
              <a:t>Identify descriptive words to make Feel Good Food more appealing to everyone</a:t>
            </a:r>
            <a:endParaRPr lang="en-US" dirty="0"/>
          </a:p>
          <a:p>
            <a:r>
              <a:rPr lang="en-US" dirty="0"/>
              <a:t>Focus groups all ages presented with a range of word types and open discussion</a:t>
            </a:r>
          </a:p>
          <a:p>
            <a:r>
              <a:rPr lang="en-US" dirty="0"/>
              <a:t>Wider survey underway</a:t>
            </a:r>
          </a:p>
          <a:p>
            <a:r>
              <a:rPr lang="en-US" dirty="0"/>
              <a:t>Super Yummy Book 2019</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Marketing and branding, most convenience foods scour restaurants for food descriptors</a:t>
            </a:r>
          </a:p>
        </p:txBody>
      </p:sp>
      <p:sp>
        <p:nvSpPr>
          <p:cNvPr id="4" name="Slide Number Placeholder 3"/>
          <p:cNvSpPr>
            <a:spLocks noGrp="1"/>
          </p:cNvSpPr>
          <p:nvPr>
            <p:ph type="sldNum" sz="quarter" idx="10"/>
          </p:nvPr>
        </p:nvSpPr>
        <p:spPr/>
        <p:txBody>
          <a:bodyPr/>
          <a:lstStyle/>
          <a:p>
            <a:fld id="{35419F51-7A59-C44D-AF9B-212502F62973}" type="slidenum">
              <a:rPr lang="en-US" smtClean="0"/>
              <a:pPr/>
              <a:t>16</a:t>
            </a:fld>
            <a:endParaRPr lang="en-US" dirty="0"/>
          </a:p>
        </p:txBody>
      </p:sp>
    </p:spTree>
    <p:extLst>
      <p:ext uri="{BB962C8B-B14F-4D97-AF65-F5344CB8AC3E}">
        <p14:creationId xmlns:p14="http://schemas.microsoft.com/office/powerpoint/2010/main" val="476037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 Good Family research 2017 </a:t>
            </a:r>
            <a:r>
              <a:rPr lang="en-US" dirty="0" err="1"/>
              <a:t>www.feelgoodfamily.co.uk</a:t>
            </a:r>
            <a:endParaRPr lang="en-US" dirty="0"/>
          </a:p>
          <a:p>
            <a:endParaRPr lang="en-US" dirty="0"/>
          </a:p>
        </p:txBody>
      </p:sp>
      <p:sp>
        <p:nvSpPr>
          <p:cNvPr id="4" name="Slide Number Placeholder 3"/>
          <p:cNvSpPr>
            <a:spLocks noGrp="1"/>
          </p:cNvSpPr>
          <p:nvPr>
            <p:ph type="sldNum" sz="quarter" idx="5"/>
          </p:nvPr>
        </p:nvSpPr>
        <p:spPr/>
        <p:txBody>
          <a:bodyPr/>
          <a:lstStyle/>
          <a:p>
            <a:fld id="{D874E51B-EB14-0747-B1BB-E91E903C62C0}" type="slidenum">
              <a:rPr lang="en-US" smtClean="0"/>
              <a:t>17</a:t>
            </a:fld>
            <a:endParaRPr lang="en-US" dirty="0"/>
          </a:p>
        </p:txBody>
      </p:sp>
    </p:spTree>
    <p:extLst>
      <p:ext uri="{BB962C8B-B14F-4D97-AF65-F5344CB8AC3E}">
        <p14:creationId xmlns:p14="http://schemas.microsoft.com/office/powerpoint/2010/main" val="3212620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There is a</a:t>
            </a:r>
            <a:r>
              <a:rPr lang="en-US" baseline="0" dirty="0"/>
              <a:t> demand for healthy foods, but often they are not obvious or not available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t>There is customer demand for healthier food options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a:p>
          <a:p>
            <a:r>
              <a:rPr lang="en-US" dirty="0"/>
              <a:t>Feel Good Family research 2017 </a:t>
            </a:r>
            <a:r>
              <a:rPr lang="en-US" dirty="0" err="1"/>
              <a:t>www.feelgoodfamily.co.uk</a:t>
            </a:r>
            <a:endParaRPr lang="en-US" dirty="0"/>
          </a:p>
        </p:txBody>
      </p:sp>
      <p:sp>
        <p:nvSpPr>
          <p:cNvPr id="4" name="Slide Number Placeholder 3"/>
          <p:cNvSpPr>
            <a:spLocks noGrp="1"/>
          </p:cNvSpPr>
          <p:nvPr>
            <p:ph type="sldNum" sz="quarter" idx="10"/>
          </p:nvPr>
        </p:nvSpPr>
        <p:spPr/>
        <p:txBody>
          <a:bodyPr/>
          <a:lstStyle/>
          <a:p>
            <a:fld id="{35419F51-7A59-C44D-AF9B-212502F62973}" type="slidenum">
              <a:rPr lang="en-US" smtClean="0"/>
              <a:pPr/>
              <a:t>18</a:t>
            </a:fld>
            <a:endParaRPr lang="en-US" dirty="0"/>
          </a:p>
        </p:txBody>
      </p:sp>
    </p:spTree>
    <p:extLst>
      <p:ext uri="{BB962C8B-B14F-4D97-AF65-F5344CB8AC3E}">
        <p14:creationId xmlns:p14="http://schemas.microsoft.com/office/powerpoint/2010/main" val="231903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There is a</a:t>
            </a:r>
            <a:r>
              <a:rPr lang="en-US" baseline="0" dirty="0"/>
              <a:t> demand for healthy foods, but often they are not obvious or not available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t>There is customer demand for healthier food options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Feel Good Family research 2017 </a:t>
            </a:r>
            <a:r>
              <a:rPr lang="en-US" sz="1200" dirty="0" err="1"/>
              <a:t>www.feelgoodfamily.co.uk</a:t>
            </a:r>
            <a:endParaRPr lang="en-US" sz="1200" dirty="0"/>
          </a:p>
        </p:txBody>
      </p:sp>
      <p:sp>
        <p:nvSpPr>
          <p:cNvPr id="4" name="Slide Number Placeholder 3"/>
          <p:cNvSpPr>
            <a:spLocks noGrp="1"/>
          </p:cNvSpPr>
          <p:nvPr>
            <p:ph type="sldNum" sz="quarter" idx="10"/>
          </p:nvPr>
        </p:nvSpPr>
        <p:spPr/>
        <p:txBody>
          <a:bodyPr/>
          <a:lstStyle/>
          <a:p>
            <a:fld id="{35419F51-7A59-C44D-AF9B-212502F62973}" type="slidenum">
              <a:rPr lang="en-US" smtClean="0"/>
              <a:pPr/>
              <a:t>19</a:t>
            </a:fld>
            <a:endParaRPr lang="en-US" dirty="0"/>
          </a:p>
        </p:txBody>
      </p:sp>
    </p:spTree>
    <p:extLst>
      <p:ext uri="{BB962C8B-B14F-4D97-AF65-F5344CB8AC3E}">
        <p14:creationId xmlns:p14="http://schemas.microsoft.com/office/powerpoint/2010/main" val="1685661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There is a</a:t>
            </a:r>
            <a:r>
              <a:rPr lang="en-US" baseline="0" dirty="0"/>
              <a:t> demand for healthy foods, but often they are not obvious or not available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t>There is customer demand for healthier food options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a:p>
          <a:p>
            <a:r>
              <a:rPr lang="en-US" dirty="0"/>
              <a:t>Feel Good Family research 2017 </a:t>
            </a:r>
            <a:r>
              <a:rPr lang="en-US" dirty="0" err="1"/>
              <a:t>www.feelgoodfamily.co.uk</a:t>
            </a:r>
            <a:endParaRPr lang="en-US" dirty="0"/>
          </a:p>
        </p:txBody>
      </p:sp>
      <p:sp>
        <p:nvSpPr>
          <p:cNvPr id="4" name="Slide Number Placeholder 3"/>
          <p:cNvSpPr>
            <a:spLocks noGrp="1"/>
          </p:cNvSpPr>
          <p:nvPr>
            <p:ph type="sldNum" sz="quarter" idx="10"/>
          </p:nvPr>
        </p:nvSpPr>
        <p:spPr/>
        <p:txBody>
          <a:bodyPr/>
          <a:lstStyle/>
          <a:p>
            <a:fld id="{35419F51-7A59-C44D-AF9B-212502F62973}" type="slidenum">
              <a:rPr lang="en-US" smtClean="0"/>
              <a:pPr/>
              <a:t>20</a:t>
            </a:fld>
            <a:endParaRPr lang="en-US" dirty="0"/>
          </a:p>
        </p:txBody>
      </p:sp>
    </p:spTree>
    <p:extLst>
      <p:ext uri="{BB962C8B-B14F-4D97-AF65-F5344CB8AC3E}">
        <p14:creationId xmlns:p14="http://schemas.microsoft.com/office/powerpoint/2010/main" val="169365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You can buy a copy of our Healthy Profits book at </a:t>
            </a:r>
            <a:r>
              <a:rPr lang="en-GB" sz="900" u="sng" kern="1200" dirty="0">
                <a:solidFill>
                  <a:schemeClr val="tx1"/>
                </a:solidFill>
                <a:effectLst/>
                <a:latin typeface="+mn-lt"/>
                <a:ea typeface="+mn-ea"/>
                <a:cs typeface="+mn-cs"/>
                <a:hlinkClick r:id="rId3"/>
              </a:rPr>
              <a:t>https://feelgoodfamily.co.uk/book/healthy-profits-book/</a:t>
            </a:r>
            <a:r>
              <a:rPr lang="en-GB" sz="900" kern="1200" dirty="0">
                <a:solidFill>
                  <a:schemeClr val="tx1"/>
                </a:solidFill>
                <a:effectLst/>
                <a:latin typeface="+mn-lt"/>
                <a:ea typeface="+mn-ea"/>
                <a:cs typeface="+mn-cs"/>
              </a:rPr>
              <a:t> and visit our website </a:t>
            </a:r>
            <a:r>
              <a:rPr lang="en-GB" sz="900" u="sng" kern="1200" dirty="0">
                <a:solidFill>
                  <a:schemeClr val="tx1"/>
                </a:solidFill>
                <a:effectLst/>
                <a:latin typeface="+mn-lt"/>
                <a:ea typeface="+mn-ea"/>
                <a:cs typeface="+mn-cs"/>
                <a:hlinkClick r:id="rId4"/>
              </a:rPr>
              <a:t>www.feelgoodfamily.co.uk</a:t>
            </a:r>
            <a:r>
              <a:rPr lang="en-GB" sz="900" kern="1200" dirty="0">
                <a:solidFill>
                  <a:schemeClr val="tx1"/>
                </a:solidFill>
                <a:effectLst/>
                <a:latin typeface="+mn-lt"/>
                <a:ea typeface="+mn-ea"/>
                <a:cs typeface="+mn-cs"/>
              </a:rPr>
              <a:t> to find out more about us. B</a:t>
            </a:r>
            <a:r>
              <a:rPr lang="en-US" sz="900" kern="1200" dirty="0">
                <a:solidFill>
                  <a:schemeClr val="tx1"/>
                </a:solidFill>
                <a:effectLst/>
                <a:latin typeface="+mn-lt"/>
                <a:ea typeface="+mn-ea"/>
                <a:cs typeface="+mn-cs"/>
              </a:rPr>
              <a:t>y buying our book you get exclusive access to useful resources like our Healthy Profits checklist, case studies</a:t>
            </a:r>
            <a:r>
              <a:rPr lang="en-GB" sz="900" kern="1200" dirty="0">
                <a:solidFill>
                  <a:schemeClr val="tx1"/>
                </a:solidFill>
                <a:effectLst/>
                <a:latin typeface="+mn-lt"/>
                <a:ea typeface="+mn-ea"/>
                <a:cs typeface="+mn-cs"/>
              </a:rPr>
              <a:t> and </a:t>
            </a:r>
            <a:r>
              <a:rPr lang="en-US" sz="900" kern="1200" dirty="0">
                <a:solidFill>
                  <a:schemeClr val="tx1"/>
                </a:solidFill>
                <a:effectLst/>
                <a:latin typeface="+mn-lt"/>
                <a:ea typeface="+mn-ea"/>
                <a:cs typeface="+mn-cs"/>
              </a:rPr>
              <a:t>action plan templates to name just a few!</a:t>
            </a:r>
            <a:endParaRPr lang="en-GB" dirty="0"/>
          </a:p>
          <a:p>
            <a:endParaRPr lang="en-GB" dirty="0"/>
          </a:p>
          <a:p>
            <a:r>
              <a:rPr lang="en-GB" dirty="0"/>
              <a:t>Healthy Profits workshop https://</a:t>
            </a:r>
            <a:r>
              <a:rPr lang="en-GB" dirty="0" err="1"/>
              <a:t>feelgoodfamily.co.uk</a:t>
            </a:r>
            <a:r>
              <a:rPr lang="en-GB" dirty="0"/>
              <a:t>/healthy-profit-workshop-behaviour-change-training/</a:t>
            </a:r>
          </a:p>
        </p:txBody>
      </p:sp>
      <p:sp>
        <p:nvSpPr>
          <p:cNvPr id="4" name="Slide Number Placeholder 3"/>
          <p:cNvSpPr>
            <a:spLocks noGrp="1"/>
          </p:cNvSpPr>
          <p:nvPr>
            <p:ph type="sldNum" sz="quarter" idx="10"/>
          </p:nvPr>
        </p:nvSpPr>
        <p:spPr/>
        <p:txBody>
          <a:bodyPr/>
          <a:lstStyle/>
          <a:p>
            <a:fld id="{35419F51-7A59-C44D-AF9B-212502F62973}" type="slidenum">
              <a:rPr lang="en-US" smtClean="0"/>
              <a:pPr/>
              <a:t>21</a:t>
            </a:fld>
            <a:endParaRPr lang="en-US" dirty="0"/>
          </a:p>
        </p:txBody>
      </p:sp>
    </p:spTree>
    <p:extLst>
      <p:ext uri="{BB962C8B-B14F-4D97-AF65-F5344CB8AC3E}">
        <p14:creationId xmlns:p14="http://schemas.microsoft.com/office/powerpoint/2010/main" val="435871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pPr fontAlgn="base"/>
            <a:r>
              <a:rPr lang="en-GB" sz="1200" dirty="0"/>
              <a:t>Quite simply this short movie sums up why our</a:t>
            </a:r>
            <a:r>
              <a:rPr lang="en-GB" sz="1200" baseline="0" dirty="0"/>
              <a:t> team</a:t>
            </a:r>
            <a:r>
              <a:rPr lang="en-GB" sz="1200" dirty="0"/>
              <a:t> are passionate about wanting to make a difference</a:t>
            </a:r>
          </a:p>
        </p:txBody>
      </p:sp>
      <p:sp>
        <p:nvSpPr>
          <p:cNvPr id="4" name="Slide Number Placeholder 3"/>
          <p:cNvSpPr>
            <a:spLocks noGrp="1"/>
          </p:cNvSpPr>
          <p:nvPr>
            <p:ph type="sldNum" sz="quarter" idx="10"/>
          </p:nvPr>
        </p:nvSpPr>
        <p:spPr/>
        <p:txBody>
          <a:bodyPr/>
          <a:lstStyle/>
          <a:p>
            <a:fld id="{35419F51-7A59-C44D-AF9B-212502F62973}" type="slidenum">
              <a:rPr lang="en-US" smtClean="0"/>
              <a:pPr/>
              <a:t>2</a:t>
            </a:fld>
            <a:endParaRPr lang="en-US" dirty="0"/>
          </a:p>
        </p:txBody>
      </p:sp>
    </p:spTree>
    <p:extLst>
      <p:ext uri="{BB962C8B-B14F-4D97-AF65-F5344CB8AC3E}">
        <p14:creationId xmlns:p14="http://schemas.microsoft.com/office/powerpoint/2010/main" val="165780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current fashionable</a:t>
            </a:r>
            <a:r>
              <a:rPr lang="en-US" b="1" baseline="0" dirty="0"/>
              <a:t> </a:t>
            </a:r>
            <a:r>
              <a:rPr lang="en-US" b="1" dirty="0"/>
              <a:t>‘health’ narrative</a:t>
            </a:r>
          </a:p>
          <a:p>
            <a:endParaRPr lang="en-US" b="0"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Gluten free, raw food, clean eating</a:t>
            </a:r>
            <a:r>
              <a:rPr lang="mr-IN" dirty="0"/>
              <a:t>…</a:t>
            </a:r>
            <a:r>
              <a:rPr lang="en-GB" dirty="0"/>
              <a:t> a certain amount</a:t>
            </a:r>
            <a:r>
              <a:rPr lang="en-GB" baseline="0" dirty="0"/>
              <a:t> is ok, but it alienates the majority of people.</a:t>
            </a:r>
            <a:endParaRPr lang="en-US" dirty="0"/>
          </a:p>
          <a:p>
            <a:r>
              <a:rPr lang="en-US" dirty="0"/>
              <a:t>The trend for ‘Orthorexia’ - an unhealthy obsession around healthy food </a:t>
            </a:r>
            <a:r>
              <a:rPr lang="mr-IN" dirty="0"/>
              <a:t>–</a:t>
            </a:r>
            <a:r>
              <a:rPr lang="en-US" dirty="0"/>
              <a:t> e.g. eating gluten free when not required.  We know that Orthorexia</a:t>
            </a:r>
            <a:r>
              <a:rPr lang="en-US" baseline="0" dirty="0"/>
              <a:t> is an extreme condition and can be debilitating and effect lives (anxiety, stress, impacting on relationships), and not everyone who has a focus on healthy food is Orthorexic.  However, it is an increasing trend that is being fueled by social media.  People can have unhealthy and obsessive relationships with food without being fully Orthorexic.</a:t>
            </a:r>
            <a:endParaRPr lang="en-US" dirty="0"/>
          </a:p>
          <a:p>
            <a:r>
              <a:rPr lang="en-US" dirty="0"/>
              <a:t>Fads and trends</a:t>
            </a:r>
          </a:p>
          <a:p>
            <a:r>
              <a:rPr lang="en-US" dirty="0"/>
              <a:t>Rise of celebrity chefs and food blogs</a:t>
            </a:r>
          </a:p>
          <a:p>
            <a:r>
              <a:rPr lang="en-US" dirty="0"/>
              <a:t>Health is aspirational instead of realistic</a:t>
            </a:r>
          </a:p>
          <a:p>
            <a:r>
              <a:rPr lang="en-US" dirty="0"/>
              <a:t>Guilt and vilification of foods, such as sugar.  Guild</a:t>
            </a:r>
            <a:r>
              <a:rPr lang="en-US" baseline="0" dirty="0"/>
              <a:t> association being tied to looking a certain way.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Clean</a:t>
            </a:r>
            <a:r>
              <a:rPr lang="en-US" baseline="0" dirty="0"/>
              <a:t> eating Instagram (32m posts) </a:t>
            </a:r>
            <a:r>
              <a:rPr lang="mr-IN" baseline="0" dirty="0"/>
              <a:t>–</a:t>
            </a:r>
            <a:r>
              <a:rPr lang="en-US" baseline="0" dirty="0"/>
              <a:t> The world of beautiful people. </a:t>
            </a:r>
            <a:r>
              <a:rPr lang="en-US" dirty="0"/>
              <a:t>Messages around beauty and being thin.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Bodyism café in London</a:t>
            </a:r>
            <a:r>
              <a:rPr lang="en-US" baseline="0" dirty="0"/>
              <a:t> </a:t>
            </a:r>
            <a:r>
              <a:rPr lang="mr-IN" baseline="0" dirty="0"/>
              <a:t>–</a:t>
            </a:r>
            <a:r>
              <a:rPr lang="en-US" baseline="0" dirty="0"/>
              <a:t> sugar is a toxin, being overweight is unhealthy</a:t>
            </a:r>
            <a:endParaRPr lang="en-US" dirty="0"/>
          </a:p>
          <a:p>
            <a:endParaRPr lang="en-US" dirty="0"/>
          </a:p>
          <a:p>
            <a:r>
              <a:rPr lang="en-US" dirty="0"/>
              <a:t>Extreme instead of being for everyone to live by</a:t>
            </a:r>
          </a:p>
          <a:p>
            <a:endParaRPr lang="en-US" dirty="0"/>
          </a:p>
          <a:p>
            <a:r>
              <a:rPr lang="en-US" dirty="0"/>
              <a:t>Two extremes</a:t>
            </a:r>
          </a:p>
        </p:txBody>
      </p:sp>
      <p:sp>
        <p:nvSpPr>
          <p:cNvPr id="4" name="Slide Number Placeholder 3"/>
          <p:cNvSpPr>
            <a:spLocks noGrp="1"/>
          </p:cNvSpPr>
          <p:nvPr>
            <p:ph type="sldNum" sz="quarter" idx="10"/>
          </p:nvPr>
        </p:nvSpPr>
        <p:spPr/>
        <p:txBody>
          <a:bodyPr/>
          <a:lstStyle/>
          <a:p>
            <a:fld id="{35419F51-7A59-C44D-AF9B-212502F62973}" type="slidenum">
              <a:rPr lang="en-US" smtClean="0"/>
              <a:pPr/>
              <a:t>3</a:t>
            </a:fld>
            <a:endParaRPr lang="en-US" dirty="0"/>
          </a:p>
        </p:txBody>
      </p:sp>
    </p:spTree>
    <p:extLst>
      <p:ext uri="{BB962C8B-B14F-4D97-AF65-F5344CB8AC3E}">
        <p14:creationId xmlns:p14="http://schemas.microsoft.com/office/powerpoint/2010/main" val="2063806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GB" sz="1800" dirty="0"/>
              <a:t>Elia M &amp; Stratton RJ (2009) Calculating the cost of disease-related malnutrition in the UK in 2007 (public expenditure only). In Combating Malnutrition: Recommendations for Cost of malnutrition in Ireland </a:t>
            </a:r>
            <a:r>
              <a:rPr lang="en-GB" sz="1800" b="0" u="none" dirty="0">
                <a:solidFill>
                  <a:schemeClr val="tx1"/>
                </a:solidFill>
                <a:latin typeface="Calibri" panose="020F0502020204030204" pitchFamily="34" charset="0"/>
                <a:cs typeface="Calibri" panose="020F0502020204030204" pitchFamily="34" charset="0"/>
              </a:rPr>
              <a:t>1971 Action. Report from the Advisory Group on Malnutrition, Led by BAPEN. Redditch: BAPEN.</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GB" sz="1800" b="0" u="none" dirty="0">
              <a:solidFill>
                <a:schemeClr val="tx1"/>
              </a:solidFill>
              <a:latin typeface="Calibri" panose="020F0502020204030204" pitchFamily="34" charset="0"/>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b="0" i="0" u="none" kern="1200" dirty="0">
                <a:solidFill>
                  <a:schemeClr val="tx1"/>
                </a:solidFill>
                <a:effectLst/>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Freijer K</a:t>
            </a:r>
            <a:r>
              <a:rPr lang="en-GB" sz="1800" b="0" i="0" u="none" kern="1200" baseline="30000" dirty="0">
                <a:solidFill>
                  <a:schemeClr val="tx1"/>
                </a:solidFill>
                <a:effectLst/>
                <a:latin typeface="Calibri" panose="020F0502020204030204" pitchFamily="34" charset="0"/>
                <a:ea typeface="+mn-ea"/>
                <a:cs typeface="Calibri" panose="020F0502020204030204" pitchFamily="34" charset="0"/>
              </a:rPr>
              <a:t>1</a:t>
            </a:r>
            <a:r>
              <a:rPr lang="en-GB" sz="1800" b="0" i="0" u="none" kern="1200" dirty="0">
                <a:solidFill>
                  <a:schemeClr val="tx1"/>
                </a:solidFill>
                <a:effectLst/>
                <a:latin typeface="Calibri" panose="020F0502020204030204" pitchFamily="34" charset="0"/>
                <a:ea typeface="+mn-ea"/>
                <a:cs typeface="Calibri" panose="020F0502020204030204" pitchFamily="34" charset="0"/>
              </a:rPr>
              <a:t>, </a:t>
            </a:r>
            <a:r>
              <a:rPr lang="en-GB" sz="1800" b="0" i="0" u="none" kern="1200" dirty="0">
                <a:solidFill>
                  <a:schemeClr val="tx1"/>
                </a:solidFill>
                <a:effectLst/>
                <a:latin typeface="Calibri" panose="020F0502020204030204" pitchFamily="34" charset="0"/>
                <a:ea typeface="+mn-ea"/>
                <a:cs typeface="Calibri" panose="020F0502020204030204" pitchFamily="34" charset="0"/>
                <a:hlinkClick r:id="rId4">
                  <a:extLst>
                    <a:ext uri="{A12FA001-AC4F-418D-AE19-62706E023703}">
                      <ahyp:hlinkClr xmlns:ahyp="http://schemas.microsoft.com/office/drawing/2018/hyperlinkcolor" val="tx"/>
                    </a:ext>
                  </a:extLst>
                </a:hlinkClick>
              </a:rPr>
              <a:t>Tan SS</a:t>
            </a:r>
            <a:r>
              <a:rPr lang="en-GB" sz="1800" b="0" i="0" u="none" kern="1200" dirty="0">
                <a:solidFill>
                  <a:schemeClr val="tx1"/>
                </a:solidFill>
                <a:effectLst/>
                <a:latin typeface="Calibri" panose="020F0502020204030204" pitchFamily="34" charset="0"/>
                <a:ea typeface="+mn-ea"/>
                <a:cs typeface="Calibri" panose="020F0502020204030204" pitchFamily="34" charset="0"/>
              </a:rPr>
              <a:t>, </a:t>
            </a:r>
            <a:r>
              <a:rPr lang="en-GB" sz="1800" b="0" i="0" u="none" kern="1200" dirty="0">
                <a:solidFill>
                  <a:schemeClr val="tx1"/>
                </a:solidFill>
                <a:effectLst/>
                <a:latin typeface="Calibri" panose="020F0502020204030204" pitchFamily="34" charset="0"/>
                <a:ea typeface="+mn-ea"/>
                <a:cs typeface="Calibri" panose="020F0502020204030204" pitchFamily="34" charset="0"/>
                <a:hlinkClick r:id="rId5">
                  <a:extLst>
                    <a:ext uri="{A12FA001-AC4F-418D-AE19-62706E023703}">
                      <ahyp:hlinkClr xmlns:ahyp="http://schemas.microsoft.com/office/drawing/2018/hyperlinkcolor" val="tx"/>
                    </a:ext>
                  </a:extLst>
                </a:hlinkClick>
              </a:rPr>
              <a:t>Koopmanschap MA</a:t>
            </a:r>
            <a:r>
              <a:rPr lang="en-GB" sz="1800" b="0" i="0" u="none" kern="1200" dirty="0">
                <a:solidFill>
                  <a:schemeClr val="tx1"/>
                </a:solidFill>
                <a:effectLst/>
                <a:latin typeface="Calibri" panose="020F0502020204030204" pitchFamily="34" charset="0"/>
                <a:ea typeface="+mn-ea"/>
                <a:cs typeface="Calibri" panose="020F0502020204030204" pitchFamily="34" charset="0"/>
              </a:rPr>
              <a:t>, </a:t>
            </a:r>
            <a:r>
              <a:rPr lang="en-GB" sz="1800" b="0" i="0" u="none" kern="1200" dirty="0">
                <a:solidFill>
                  <a:schemeClr val="tx1"/>
                </a:solidFill>
                <a:effectLst/>
                <a:latin typeface="Calibri" panose="020F0502020204030204" pitchFamily="34" charset="0"/>
                <a:ea typeface="+mn-ea"/>
                <a:cs typeface="Calibri" panose="020F0502020204030204" pitchFamily="34" charset="0"/>
                <a:hlinkClick r:id="rId6">
                  <a:extLst>
                    <a:ext uri="{A12FA001-AC4F-418D-AE19-62706E023703}">
                      <ahyp:hlinkClr xmlns:ahyp="http://schemas.microsoft.com/office/drawing/2018/hyperlinkcolor" val="tx"/>
                    </a:ext>
                  </a:extLst>
                </a:hlinkClick>
              </a:rPr>
              <a:t>Meijers JM</a:t>
            </a:r>
            <a:r>
              <a:rPr lang="en-GB" sz="1800" b="0" i="0" u="none" kern="1200" dirty="0">
                <a:solidFill>
                  <a:schemeClr val="tx1"/>
                </a:solidFill>
                <a:effectLst/>
                <a:latin typeface="Calibri" panose="020F0502020204030204" pitchFamily="34" charset="0"/>
                <a:ea typeface="+mn-ea"/>
                <a:cs typeface="Calibri" panose="020F0502020204030204" pitchFamily="34" charset="0"/>
              </a:rPr>
              <a:t>, </a:t>
            </a:r>
            <a:r>
              <a:rPr lang="en-GB" sz="1800" b="0" i="0" u="none" kern="1200" dirty="0">
                <a:solidFill>
                  <a:schemeClr val="tx1"/>
                </a:solidFill>
                <a:effectLst/>
                <a:latin typeface="Calibri" panose="020F0502020204030204" pitchFamily="34" charset="0"/>
                <a:ea typeface="+mn-ea"/>
                <a:cs typeface="Calibri" panose="020F0502020204030204" pitchFamily="34" charset="0"/>
                <a:hlinkClick r:id="rId7">
                  <a:extLst>
                    <a:ext uri="{A12FA001-AC4F-418D-AE19-62706E023703}">
                      <ahyp:hlinkClr xmlns:ahyp="http://schemas.microsoft.com/office/drawing/2018/hyperlinkcolor" val="tx"/>
                    </a:ext>
                  </a:extLst>
                </a:hlinkClick>
              </a:rPr>
              <a:t>Halfens RJ</a:t>
            </a:r>
            <a:r>
              <a:rPr lang="en-GB" sz="1800" b="0" i="0" u="none" kern="1200" dirty="0">
                <a:solidFill>
                  <a:schemeClr val="tx1"/>
                </a:solidFill>
                <a:effectLst/>
                <a:latin typeface="Calibri" panose="020F0502020204030204" pitchFamily="34" charset="0"/>
                <a:ea typeface="+mn-ea"/>
                <a:cs typeface="Calibri" panose="020F0502020204030204" pitchFamily="34" charset="0"/>
              </a:rPr>
              <a:t>, </a:t>
            </a:r>
            <a:r>
              <a:rPr lang="en-GB" sz="1800" b="0" i="0" u="none" kern="1200" dirty="0">
                <a:solidFill>
                  <a:schemeClr val="tx1"/>
                </a:solidFill>
                <a:effectLst/>
                <a:latin typeface="Calibri" panose="020F0502020204030204" pitchFamily="34" charset="0"/>
                <a:ea typeface="+mn-ea"/>
                <a:cs typeface="Calibri" panose="020F0502020204030204" pitchFamily="34" charset="0"/>
                <a:hlinkClick r:id="rId8">
                  <a:extLst>
                    <a:ext uri="{A12FA001-AC4F-418D-AE19-62706E023703}">
                      <ahyp:hlinkClr xmlns:ahyp="http://schemas.microsoft.com/office/drawing/2018/hyperlinkcolor" val="tx"/>
                    </a:ext>
                  </a:extLst>
                </a:hlinkClick>
              </a:rPr>
              <a:t>Nuijten MJ</a:t>
            </a:r>
            <a:r>
              <a:rPr lang="en-GB" sz="1800" b="0" i="0" u="none" kern="1200" dirty="0">
                <a:solidFill>
                  <a:schemeClr val="tx1"/>
                </a:solidFill>
                <a:effectLst/>
                <a:latin typeface="Calibri" panose="020F0502020204030204" pitchFamily="34" charset="0"/>
                <a:ea typeface="+mn-ea"/>
                <a:cs typeface="Calibri" panose="020F0502020204030204" pitchFamily="34" charset="0"/>
              </a:rPr>
              <a:t>. (2013) The economic costs of disease related malnutrition. </a:t>
            </a:r>
            <a:r>
              <a:rPr lang="en-GB" sz="1800" b="0" i="0" u="none" kern="1200" dirty="0">
                <a:solidFill>
                  <a:schemeClr val="tx1"/>
                </a:solidFill>
                <a:effectLst/>
                <a:latin typeface="Calibri" panose="020F0502020204030204" pitchFamily="34" charset="0"/>
                <a:ea typeface="+mn-ea"/>
                <a:cs typeface="Calibri" panose="020F0502020204030204" pitchFamily="34" charset="0"/>
                <a:hlinkClick r:id="rId9" tooltip="Clinical nutrition (Edinburgh, Scotland).">
                  <a:extLst>
                    <a:ext uri="{A12FA001-AC4F-418D-AE19-62706E023703}">
                      <ahyp:hlinkClr xmlns:ahyp="http://schemas.microsoft.com/office/drawing/2018/hyperlinkcolor" val="tx"/>
                    </a:ext>
                  </a:extLst>
                </a:hlinkClick>
              </a:rPr>
              <a:t>Clin Nutr.</a:t>
            </a:r>
            <a:r>
              <a:rPr lang="en-GB" sz="1800" b="0" i="0" u="none" kern="1200" dirty="0">
                <a:solidFill>
                  <a:schemeClr val="tx1"/>
                </a:solidFill>
                <a:effectLst/>
                <a:latin typeface="Calibri" panose="020F0502020204030204" pitchFamily="34" charset="0"/>
                <a:ea typeface="+mn-ea"/>
                <a:cs typeface="Calibri" panose="020F0502020204030204" pitchFamily="34" charset="0"/>
              </a:rPr>
              <a:t> 2013 Feb;32(1):136-41. </a:t>
            </a:r>
            <a:r>
              <a:rPr lang="en-GB" sz="1800" b="0" i="0" u="none" kern="1200" dirty="0" err="1">
                <a:solidFill>
                  <a:schemeClr val="tx1"/>
                </a:solidFill>
                <a:effectLst/>
                <a:latin typeface="Calibri" panose="020F0502020204030204" pitchFamily="34" charset="0"/>
                <a:ea typeface="+mn-ea"/>
                <a:cs typeface="Calibri" panose="020F0502020204030204" pitchFamily="34" charset="0"/>
              </a:rPr>
              <a:t>doi</a:t>
            </a:r>
            <a:r>
              <a:rPr lang="en-GB" sz="1800" b="0" i="0" u="none" kern="1200" dirty="0">
                <a:solidFill>
                  <a:schemeClr val="tx1"/>
                </a:solidFill>
                <a:effectLst/>
                <a:latin typeface="Calibri" panose="020F0502020204030204" pitchFamily="34" charset="0"/>
                <a:ea typeface="+mn-ea"/>
                <a:cs typeface="Calibri" panose="020F0502020204030204" pitchFamily="34" charset="0"/>
              </a:rPr>
              <a:t>: 10.1016/j.clnu.2012.06.009</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800" b="0" i="0" u="none" kern="1200" dirty="0">
              <a:solidFill>
                <a:schemeClr val="tx1"/>
              </a:solidFill>
              <a:effectLst/>
              <a:latin typeface="Calibri" panose="020F0502020204030204" pitchFamily="34" charset="0"/>
              <a:ea typeface="+mn-ea"/>
              <a:cs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b="0" i="0" kern="1200" dirty="0">
                <a:solidFill>
                  <a:schemeClr val="tx1"/>
                </a:solidFill>
                <a:effectLst/>
                <a:latin typeface="+mn-lt"/>
                <a:ea typeface="+mn-ea"/>
                <a:cs typeface="+mn-cs"/>
              </a:rPr>
              <a:t>Trends in adult body-mass index in 200 countries from 1975 to 2014: a pooled analysis of 1698 population-based measurement studies with 19·2 million participants. The Lancet </a:t>
            </a:r>
            <a:r>
              <a:rPr lang="en-GB" sz="900" b="0" i="0" u="none" strike="noStrike" kern="1200" cap="all" dirty="0">
                <a:solidFill>
                  <a:schemeClr val="tx1"/>
                </a:solidFill>
                <a:effectLst/>
                <a:latin typeface="+mn-lt"/>
                <a:ea typeface="+mn-ea"/>
                <a:cs typeface="+mn-cs"/>
                <a:hlinkClick r:id="rId10"/>
              </a:rPr>
              <a:t>VOLUME 387, ISSUE 10026</a:t>
            </a:r>
            <a:r>
              <a:rPr lang="en-GB" sz="900" b="0" i="0" kern="1200" cap="all" dirty="0">
                <a:solidFill>
                  <a:schemeClr val="tx1"/>
                </a:solidFill>
                <a:effectLst/>
                <a:latin typeface="+mn-lt"/>
                <a:ea typeface="+mn-ea"/>
                <a:cs typeface="+mn-cs"/>
              </a:rPr>
              <a:t>, P1377-1396, APRIL 02, 2016</a:t>
            </a:r>
            <a:endParaRPr lang="en-GB" sz="1800" b="0" i="0" u="none" kern="1200" dirty="0">
              <a:solidFill>
                <a:schemeClr val="tx1"/>
              </a:solidFill>
              <a:effectLst/>
              <a:latin typeface="Calibri" panose="020F0502020204030204" pitchFamily="34" charset="0"/>
              <a:ea typeface="+mn-ea"/>
              <a:cs typeface="Calibri" panose="020F0502020204030204" pitchFamily="34" charset="0"/>
            </a:endParaRPr>
          </a:p>
          <a:p>
            <a:endParaRPr lang="en-GB" sz="1800" b="0" i="0" u="none" kern="1200" dirty="0">
              <a:solidFill>
                <a:schemeClr val="tx1"/>
              </a:solidFill>
              <a:effectLst/>
              <a:latin typeface="Calibri" panose="020F0502020204030204" pitchFamily="34" charset="0"/>
              <a:ea typeface="+mn-ea"/>
              <a:cs typeface="Calibri" panose="020F0502020204030204" pitchFamily="34" charset="0"/>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GB" sz="1800" dirty="0"/>
              <a:t>McKinsey Global Institute (2014). Overcoming obesity: An initial economic analysis. Discussion paper. </a:t>
            </a:r>
            <a:r>
              <a:rPr lang="en-GB" sz="1800" dirty="0">
                <a:hlinkClick r:id="rId11"/>
              </a:rPr>
              <a:t>https://www.mckinsey.com/~/media/McKinsey/Business%20Functions/Economic%20Studies%20TEMP/Our%20Insights/How%20the%20world%20could%20better%20fight%20obesity/MGI_Overcoming_obesity_Full_report.ashx</a:t>
            </a:r>
            <a:endParaRPr lang="en-GB" sz="1800" dirty="0"/>
          </a:p>
          <a:p>
            <a:pPr marL="0" marR="0" lvl="1" indent="0" algn="l" defTabSz="457200" rtl="0" eaLnBrk="1" fontAlgn="auto" latinLnBrk="0" hangingPunct="1">
              <a:lnSpc>
                <a:spcPct val="100000"/>
              </a:lnSpc>
              <a:spcBef>
                <a:spcPts val="0"/>
              </a:spcBef>
              <a:spcAft>
                <a:spcPts val="0"/>
              </a:spcAft>
              <a:buClrTx/>
              <a:buSzTx/>
              <a:buFontTx/>
              <a:buNone/>
              <a:tabLst/>
              <a:defRPr/>
            </a:pPr>
            <a:endParaRPr lang="en-GB" sz="1800" dirty="0"/>
          </a:p>
        </p:txBody>
      </p:sp>
      <p:sp>
        <p:nvSpPr>
          <p:cNvPr id="4" name="Slide Number Placeholder 3"/>
          <p:cNvSpPr>
            <a:spLocks noGrp="1"/>
          </p:cNvSpPr>
          <p:nvPr>
            <p:ph type="sldNum" sz="quarter" idx="10"/>
          </p:nvPr>
        </p:nvSpPr>
        <p:spPr/>
        <p:txBody>
          <a:bodyPr/>
          <a:lstStyle/>
          <a:p>
            <a:fld id="{35419F51-7A59-C44D-AF9B-212502F62973}" type="slidenum">
              <a:rPr lang="en-US" smtClean="0"/>
              <a:pPr/>
              <a:t>4</a:t>
            </a:fld>
            <a:endParaRPr lang="en-US" dirty="0"/>
          </a:p>
        </p:txBody>
      </p:sp>
    </p:spTree>
    <p:extLst>
      <p:ext uri="{BB962C8B-B14F-4D97-AF65-F5344CB8AC3E}">
        <p14:creationId xmlns:p14="http://schemas.microsoft.com/office/powerpoint/2010/main" val="410052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sz="900" b="1" i="0" kern="1200" dirty="0">
                <a:solidFill>
                  <a:schemeClr val="tx1"/>
                </a:solidFill>
                <a:effectLst/>
                <a:latin typeface="+mn-lt"/>
                <a:ea typeface="+mn-ea"/>
                <a:cs typeface="+mn-cs"/>
              </a:rPr>
              <a:t>PwC Report: Healthy eating is increasingly on consumer’s agendas, with millennials leading the way</a:t>
            </a:r>
          </a:p>
          <a:p>
            <a:endParaRPr lang="en-GB" dirty="0"/>
          </a:p>
          <a:p>
            <a:r>
              <a:rPr lang="en-GB" dirty="0"/>
              <a:t>1000 people</a:t>
            </a:r>
          </a:p>
          <a:p>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There is a</a:t>
            </a:r>
            <a:r>
              <a:rPr lang="en-US" baseline="0" dirty="0"/>
              <a:t> demand for healthy foods, but often they are not obvious or not available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t>There is customer demand for healthier food options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hlinkClick r:id="rId3"/>
              </a:rPr>
              <a:t>http://pwc.blogs.com/press_room/2016/08/healthy-eating-is-increasingly-on-consumers-agendas-with-millennials-leading-the-way.html</a:t>
            </a:r>
            <a:endParaRPr lang="en-GB" sz="1200" dirty="0"/>
          </a:p>
        </p:txBody>
      </p:sp>
      <p:sp>
        <p:nvSpPr>
          <p:cNvPr id="4" name="Slide Number Placeholder 3"/>
          <p:cNvSpPr>
            <a:spLocks noGrp="1"/>
          </p:cNvSpPr>
          <p:nvPr>
            <p:ph type="sldNum" sz="quarter" idx="10"/>
          </p:nvPr>
        </p:nvSpPr>
        <p:spPr/>
        <p:txBody>
          <a:bodyPr/>
          <a:lstStyle/>
          <a:p>
            <a:fld id="{35419F51-7A59-C44D-AF9B-212502F62973}" type="slidenum">
              <a:rPr lang="en-US" smtClean="0"/>
              <a:pPr/>
              <a:t>5</a:t>
            </a:fld>
            <a:endParaRPr lang="en-US" dirty="0"/>
          </a:p>
        </p:txBody>
      </p:sp>
    </p:spTree>
    <p:extLst>
      <p:ext uri="{BB962C8B-B14F-4D97-AF65-F5344CB8AC3E}">
        <p14:creationId xmlns:p14="http://schemas.microsoft.com/office/powerpoint/2010/main" val="301072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900" b="1" i="0" kern="1200" dirty="0">
                <a:solidFill>
                  <a:schemeClr val="tx1"/>
                </a:solidFill>
                <a:effectLst/>
                <a:latin typeface="+mn-lt"/>
                <a:ea typeface="+mn-ea"/>
                <a:cs typeface="+mn-cs"/>
              </a:rPr>
              <a:t>PwC Report: Healthy eating is increasingly on consumer’s agendas, with millennials leading the way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There is a</a:t>
            </a:r>
            <a:r>
              <a:rPr lang="en-US" baseline="0" dirty="0"/>
              <a:t> demand for healthy foods, but often they are not obvious or not available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t>There is customer demand for healthier food options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hlinkClick r:id="rId3"/>
              </a:rPr>
              <a:t>http://pwc.blogs.com/press_room/2016/08/healthy-eating-is-increasingly-on-consumers-agendas-with-millennials-leading-the-way.html</a:t>
            </a:r>
            <a:r>
              <a:rPr lang="en-GB" dirty="0"/>
              <a:t>cs</a:t>
            </a:r>
            <a:endParaRPr lang="en-GB" sz="1200" dirty="0"/>
          </a:p>
        </p:txBody>
      </p:sp>
      <p:sp>
        <p:nvSpPr>
          <p:cNvPr id="4" name="Slide Number Placeholder 3"/>
          <p:cNvSpPr>
            <a:spLocks noGrp="1"/>
          </p:cNvSpPr>
          <p:nvPr>
            <p:ph type="sldNum" sz="quarter" idx="10"/>
          </p:nvPr>
        </p:nvSpPr>
        <p:spPr/>
        <p:txBody>
          <a:bodyPr/>
          <a:lstStyle/>
          <a:p>
            <a:fld id="{35419F51-7A59-C44D-AF9B-212502F62973}" type="slidenum">
              <a:rPr lang="en-US" smtClean="0"/>
              <a:pPr/>
              <a:t>6</a:t>
            </a:fld>
            <a:endParaRPr lang="en-US" dirty="0"/>
          </a:p>
        </p:txBody>
      </p:sp>
    </p:spTree>
    <p:extLst>
      <p:ext uri="{BB962C8B-B14F-4D97-AF65-F5344CB8AC3E}">
        <p14:creationId xmlns:p14="http://schemas.microsoft.com/office/powerpoint/2010/main" val="1188389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err="1">
                <a:solidFill>
                  <a:schemeClr val="tx1"/>
                </a:solidFill>
                <a:effectLst/>
                <a:latin typeface="+mn-lt"/>
                <a:ea typeface="+mn-ea"/>
                <a:cs typeface="+mn-cs"/>
              </a:rPr>
              <a:t>Kongsbak</a:t>
            </a:r>
            <a:r>
              <a:rPr lang="en-GB" sz="900" kern="1200" dirty="0">
                <a:solidFill>
                  <a:schemeClr val="tx1"/>
                </a:solidFill>
                <a:effectLst/>
                <a:latin typeface="+mn-lt"/>
                <a:ea typeface="+mn-ea"/>
                <a:cs typeface="+mn-cs"/>
              </a:rPr>
              <a:t>, I., </a:t>
            </a:r>
            <a:r>
              <a:rPr lang="en-GB" sz="900" kern="1200" dirty="0" err="1">
                <a:solidFill>
                  <a:schemeClr val="tx1"/>
                </a:solidFill>
                <a:effectLst/>
                <a:latin typeface="+mn-lt"/>
                <a:ea typeface="+mn-ea"/>
                <a:cs typeface="+mn-cs"/>
              </a:rPr>
              <a:t>Skov</a:t>
            </a:r>
            <a:r>
              <a:rPr lang="en-GB" sz="900" kern="1200" dirty="0">
                <a:solidFill>
                  <a:schemeClr val="tx1"/>
                </a:solidFill>
                <a:effectLst/>
                <a:latin typeface="+mn-lt"/>
                <a:ea typeface="+mn-ea"/>
                <a:cs typeface="+mn-cs"/>
              </a:rPr>
              <a:t>, L.R., Nielsen, B.K., </a:t>
            </a:r>
            <a:r>
              <a:rPr lang="en-GB" sz="900" kern="1200" dirty="0" err="1">
                <a:solidFill>
                  <a:schemeClr val="tx1"/>
                </a:solidFill>
                <a:effectLst/>
                <a:latin typeface="+mn-lt"/>
                <a:ea typeface="+mn-ea"/>
                <a:cs typeface="+mn-cs"/>
              </a:rPr>
              <a:t>Ahlmann</a:t>
            </a:r>
            <a:r>
              <a:rPr lang="en-GB" sz="900" kern="1200" dirty="0">
                <a:solidFill>
                  <a:schemeClr val="tx1"/>
                </a:solidFill>
                <a:effectLst/>
                <a:latin typeface="+mn-lt"/>
                <a:ea typeface="+mn-ea"/>
                <a:cs typeface="+mn-cs"/>
              </a:rPr>
              <a:t>, F.K., </a:t>
            </a:r>
            <a:r>
              <a:rPr lang="en-GB" sz="900" kern="1200" dirty="0" err="1">
                <a:solidFill>
                  <a:schemeClr val="tx1"/>
                </a:solidFill>
                <a:effectLst/>
                <a:latin typeface="+mn-lt"/>
                <a:ea typeface="+mn-ea"/>
                <a:cs typeface="+mn-cs"/>
              </a:rPr>
              <a:t>Schaldemose</a:t>
            </a:r>
            <a:r>
              <a:rPr lang="en-GB" sz="900" kern="1200" dirty="0">
                <a:solidFill>
                  <a:schemeClr val="tx1"/>
                </a:solidFill>
                <a:effectLst/>
                <a:latin typeface="+mn-lt"/>
                <a:ea typeface="+mn-ea"/>
                <a:cs typeface="+mn-cs"/>
              </a:rPr>
              <a:t>, H., Atkinson, L., Wichmann, M., and Perez-</a:t>
            </a:r>
            <a:r>
              <a:rPr lang="en-GB" sz="900" kern="1200" dirty="0" err="1">
                <a:solidFill>
                  <a:schemeClr val="tx1"/>
                </a:solidFill>
                <a:effectLst/>
                <a:latin typeface="+mn-lt"/>
                <a:ea typeface="+mn-ea"/>
                <a:cs typeface="+mn-cs"/>
              </a:rPr>
              <a:t>Cueto</a:t>
            </a:r>
            <a:r>
              <a:rPr lang="en-GB" sz="900" kern="1200" dirty="0">
                <a:solidFill>
                  <a:schemeClr val="tx1"/>
                </a:solidFill>
                <a:effectLst/>
                <a:latin typeface="+mn-lt"/>
                <a:ea typeface="+mn-ea"/>
                <a:cs typeface="+mn-cs"/>
              </a:rPr>
              <a:t>, F.J.A., (2016). Increasing fruit and vegetable intake among male university students in an ad libitum buffet setting: A choice architectural nudge intervention. </a:t>
            </a:r>
            <a:r>
              <a:rPr lang="en-GB" sz="900" i="1" kern="1200" dirty="0">
                <a:solidFill>
                  <a:schemeClr val="tx1"/>
                </a:solidFill>
                <a:effectLst/>
                <a:latin typeface="+mn-lt"/>
                <a:ea typeface="+mn-ea"/>
                <a:cs typeface="+mn-cs"/>
              </a:rPr>
              <a:t>Food Quality and Preference,</a:t>
            </a:r>
            <a:r>
              <a:rPr lang="en-GB" sz="900" kern="1200" dirty="0">
                <a:solidFill>
                  <a:schemeClr val="tx1"/>
                </a:solidFill>
                <a:effectLst/>
                <a:latin typeface="+mn-lt"/>
                <a:ea typeface="+mn-ea"/>
                <a:cs typeface="+mn-cs"/>
              </a:rPr>
              <a:t> 49, pp. 183-188. https://</a:t>
            </a:r>
            <a:r>
              <a:rPr lang="en-GB" sz="900" kern="1200" dirty="0" err="1">
                <a:solidFill>
                  <a:schemeClr val="tx1"/>
                </a:solidFill>
                <a:effectLst/>
                <a:latin typeface="+mn-lt"/>
                <a:ea typeface="+mn-ea"/>
                <a:cs typeface="+mn-cs"/>
              </a:rPr>
              <a:t>doi.org</a:t>
            </a:r>
            <a:r>
              <a:rPr lang="en-GB" sz="900" kern="1200" dirty="0">
                <a:solidFill>
                  <a:schemeClr val="tx1"/>
                </a:solidFill>
                <a:effectLst/>
                <a:latin typeface="+mn-lt"/>
                <a:ea typeface="+mn-ea"/>
                <a:cs typeface="+mn-cs"/>
              </a:rPr>
              <a:t>/10.1016/j.foodqual.2015.12.006</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Keller, C., </a:t>
            </a:r>
            <a:r>
              <a:rPr lang="en-GB" sz="900" kern="1200" dirty="0" err="1">
                <a:solidFill>
                  <a:schemeClr val="tx1"/>
                </a:solidFill>
                <a:effectLst/>
                <a:latin typeface="+mn-lt"/>
                <a:ea typeface="+mn-ea"/>
                <a:cs typeface="+mn-cs"/>
              </a:rPr>
              <a:t>Markert</a:t>
            </a:r>
            <a:r>
              <a:rPr lang="en-GB" sz="900" kern="1200" dirty="0">
                <a:solidFill>
                  <a:schemeClr val="tx1"/>
                </a:solidFill>
                <a:effectLst/>
                <a:latin typeface="+mn-lt"/>
                <a:ea typeface="+mn-ea"/>
                <a:cs typeface="+mn-cs"/>
              </a:rPr>
              <a:t>, F. and Bucher, T., (2015). Nudging product choices: The effect of position change on snack bar choice. </a:t>
            </a:r>
            <a:r>
              <a:rPr lang="en-GB" sz="900" i="1" kern="1200" dirty="0">
                <a:solidFill>
                  <a:schemeClr val="tx1"/>
                </a:solidFill>
                <a:effectLst/>
                <a:latin typeface="+mn-lt"/>
                <a:ea typeface="+mn-ea"/>
                <a:cs typeface="+mn-cs"/>
              </a:rPr>
              <a:t>Food and Quality Preference,</a:t>
            </a:r>
            <a:r>
              <a:rPr lang="en-GB" sz="900" kern="1200" dirty="0">
                <a:solidFill>
                  <a:schemeClr val="tx1"/>
                </a:solidFill>
                <a:effectLst/>
                <a:latin typeface="+mn-lt"/>
                <a:ea typeface="+mn-ea"/>
                <a:cs typeface="+mn-cs"/>
              </a:rPr>
              <a:t> 41, pp. 41-43. https://</a:t>
            </a:r>
            <a:r>
              <a:rPr lang="en-GB" sz="900" kern="1200" dirty="0" err="1">
                <a:solidFill>
                  <a:schemeClr val="tx1"/>
                </a:solidFill>
                <a:effectLst/>
                <a:latin typeface="+mn-lt"/>
                <a:ea typeface="+mn-ea"/>
                <a:cs typeface="+mn-cs"/>
              </a:rPr>
              <a:t>doi.org</a:t>
            </a:r>
            <a:r>
              <a:rPr lang="en-GB" sz="900" kern="1200" dirty="0">
                <a:solidFill>
                  <a:schemeClr val="tx1"/>
                </a:solidFill>
                <a:effectLst/>
                <a:latin typeface="+mn-lt"/>
                <a:ea typeface="+mn-ea"/>
                <a:cs typeface="+mn-cs"/>
              </a:rPr>
              <a:t>/10.1016/j.foodqual.2014.11.005</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err="1">
                <a:solidFill>
                  <a:schemeClr val="tx1"/>
                </a:solidFill>
                <a:effectLst/>
                <a:latin typeface="+mn-lt"/>
                <a:ea typeface="+mn-ea"/>
                <a:cs typeface="+mn-cs"/>
              </a:rPr>
              <a:t>Kallbekken</a:t>
            </a:r>
            <a:r>
              <a:rPr lang="en-GB" sz="900" kern="1200" dirty="0">
                <a:solidFill>
                  <a:schemeClr val="tx1"/>
                </a:solidFill>
                <a:effectLst/>
                <a:latin typeface="+mn-lt"/>
                <a:ea typeface="+mn-ea"/>
                <a:cs typeface="+mn-cs"/>
              </a:rPr>
              <a:t>, S. and </a:t>
            </a:r>
            <a:r>
              <a:rPr lang="en-GB" sz="900" kern="1200" dirty="0" err="1">
                <a:solidFill>
                  <a:schemeClr val="tx1"/>
                </a:solidFill>
                <a:effectLst/>
                <a:latin typeface="+mn-lt"/>
                <a:ea typeface="+mn-ea"/>
                <a:cs typeface="+mn-cs"/>
              </a:rPr>
              <a:t>Sælen</a:t>
            </a:r>
            <a:r>
              <a:rPr lang="en-GB" sz="900" kern="1200" dirty="0">
                <a:solidFill>
                  <a:schemeClr val="tx1"/>
                </a:solidFill>
                <a:effectLst/>
                <a:latin typeface="+mn-lt"/>
                <a:ea typeface="+mn-ea"/>
                <a:cs typeface="+mn-cs"/>
              </a:rPr>
              <a:t>, H. (2013). ‘Nudging’ hotel guests to reduce food waste as a win–win environmental measure. Economic Letters, 119(3), pp. 325-327. https://</a:t>
            </a:r>
            <a:r>
              <a:rPr lang="en-GB" sz="900" kern="1200" dirty="0" err="1">
                <a:solidFill>
                  <a:schemeClr val="tx1"/>
                </a:solidFill>
                <a:effectLst/>
                <a:latin typeface="+mn-lt"/>
                <a:ea typeface="+mn-ea"/>
                <a:cs typeface="+mn-cs"/>
              </a:rPr>
              <a:t>doi.org</a:t>
            </a:r>
            <a:r>
              <a:rPr lang="en-GB" sz="900" kern="1200" dirty="0">
                <a:solidFill>
                  <a:schemeClr val="tx1"/>
                </a:solidFill>
                <a:effectLst/>
                <a:latin typeface="+mn-lt"/>
                <a:ea typeface="+mn-ea"/>
                <a:cs typeface="+mn-cs"/>
              </a:rPr>
              <a:t>/10.1016/j.econlet.2013.03.019</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kern="1200" dirty="0">
              <a:solidFill>
                <a:schemeClr val="tx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kern="1200" dirty="0">
                <a:solidFill>
                  <a:schemeClr val="tx1"/>
                </a:solidFill>
                <a:effectLst/>
                <a:latin typeface="+mn-lt"/>
                <a:ea typeface="+mn-ea"/>
                <a:cs typeface="+mn-cs"/>
              </a:rPr>
              <a:t>Thorndike, A.N., </a:t>
            </a:r>
            <a:r>
              <a:rPr lang="en-GB" sz="900" kern="1200" dirty="0" err="1">
                <a:solidFill>
                  <a:schemeClr val="tx1"/>
                </a:solidFill>
                <a:effectLst/>
                <a:latin typeface="+mn-lt"/>
                <a:ea typeface="+mn-ea"/>
                <a:cs typeface="+mn-cs"/>
              </a:rPr>
              <a:t>Riss</a:t>
            </a:r>
            <a:r>
              <a:rPr lang="en-GB" sz="900" kern="1200" dirty="0">
                <a:solidFill>
                  <a:schemeClr val="tx1"/>
                </a:solidFill>
                <a:effectLst/>
                <a:latin typeface="+mn-lt"/>
                <a:ea typeface="+mn-ea"/>
                <a:cs typeface="+mn-cs"/>
              </a:rPr>
              <a:t>, J., Sonnenberg, L.M., and Levy, D.E. (2014). Traffic-Light Labels and Choice Architecture: Promoting Healthy Food Choices. </a:t>
            </a:r>
            <a:r>
              <a:rPr lang="en-GB" sz="900" i="1" kern="1200" dirty="0">
                <a:solidFill>
                  <a:schemeClr val="tx1"/>
                </a:solidFill>
                <a:effectLst/>
                <a:latin typeface="+mn-lt"/>
                <a:ea typeface="+mn-ea"/>
                <a:cs typeface="+mn-cs"/>
              </a:rPr>
              <a:t>American Journal of Preventive Medicine,</a:t>
            </a:r>
            <a:r>
              <a:rPr lang="en-GB" sz="900" kern="1200" dirty="0">
                <a:solidFill>
                  <a:schemeClr val="tx1"/>
                </a:solidFill>
                <a:effectLst/>
                <a:latin typeface="+mn-lt"/>
                <a:ea typeface="+mn-ea"/>
                <a:cs typeface="+mn-cs"/>
              </a:rPr>
              <a:t> 46(2), pp. 143-149. https://</a:t>
            </a:r>
            <a:r>
              <a:rPr lang="en-GB" sz="900" kern="1200" dirty="0" err="1">
                <a:solidFill>
                  <a:schemeClr val="tx1"/>
                </a:solidFill>
                <a:effectLst/>
                <a:latin typeface="+mn-lt"/>
                <a:ea typeface="+mn-ea"/>
                <a:cs typeface="+mn-cs"/>
              </a:rPr>
              <a:t>doi.org</a:t>
            </a:r>
            <a:r>
              <a:rPr lang="en-GB" sz="900" kern="1200" dirty="0">
                <a:solidFill>
                  <a:schemeClr val="tx1"/>
                </a:solidFill>
                <a:effectLst/>
                <a:latin typeface="+mn-lt"/>
                <a:ea typeface="+mn-ea"/>
                <a:cs typeface="+mn-cs"/>
              </a:rPr>
              <a:t>/10.1016/j.amepre.2013.10.002</a:t>
            </a:r>
          </a:p>
        </p:txBody>
      </p:sp>
      <p:sp>
        <p:nvSpPr>
          <p:cNvPr id="4" name="Slide Number Placeholder 3"/>
          <p:cNvSpPr>
            <a:spLocks noGrp="1"/>
          </p:cNvSpPr>
          <p:nvPr>
            <p:ph type="sldNum" sz="quarter" idx="10"/>
          </p:nvPr>
        </p:nvSpPr>
        <p:spPr/>
        <p:txBody>
          <a:bodyPr/>
          <a:lstStyle/>
          <a:p>
            <a:fld id="{35419F51-7A59-C44D-AF9B-212502F62973}" type="slidenum">
              <a:rPr lang="en-US" smtClean="0"/>
              <a:pPr/>
              <a:t>7</a:t>
            </a:fld>
            <a:endParaRPr lang="en-US" dirty="0"/>
          </a:p>
        </p:txBody>
      </p:sp>
    </p:spTree>
    <p:extLst>
      <p:ext uri="{BB962C8B-B14F-4D97-AF65-F5344CB8AC3E}">
        <p14:creationId xmlns:p14="http://schemas.microsoft.com/office/powerpoint/2010/main" val="178422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419F51-7A59-C44D-AF9B-212502F62973}" type="slidenum">
              <a:rPr lang="en-US" smtClean="0"/>
              <a:pPr/>
              <a:t>8</a:t>
            </a:fld>
            <a:endParaRPr lang="en-US" dirty="0"/>
          </a:p>
        </p:txBody>
      </p:sp>
    </p:spTree>
    <p:extLst>
      <p:ext uri="{BB962C8B-B14F-4D97-AF65-F5344CB8AC3E}">
        <p14:creationId xmlns:p14="http://schemas.microsoft.com/office/powerpoint/2010/main" val="1298177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74E51B-EB14-0747-B1BB-E91E903C62C0}" type="slidenum">
              <a:rPr lang="en-US" smtClean="0"/>
              <a:t>13</a:t>
            </a:fld>
            <a:endParaRPr lang="en-US" dirty="0"/>
          </a:p>
        </p:txBody>
      </p:sp>
    </p:spTree>
    <p:extLst>
      <p:ext uri="{BB962C8B-B14F-4D97-AF65-F5344CB8AC3E}">
        <p14:creationId xmlns:p14="http://schemas.microsoft.com/office/powerpoint/2010/main" val="7907284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FC13FB-7B88-D941-BBC0-CA2ED738AFE2}" type="datetimeFigureOut">
              <a:rPr lang="en-US" smtClean="0"/>
              <a:t>6/24/19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AEEC67-BE8E-4249-95C1-BFCCBA17B907}"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FC13FB-7B88-D941-BBC0-CA2ED738AFE2}" type="datetimeFigureOut">
              <a:rPr lang="en-US" smtClean="0"/>
              <a:t>6/24/19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AEEC67-BE8E-4249-95C1-BFCCBA17B907}"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FC13FB-7B88-D941-BBC0-CA2ED738AFE2}" type="datetimeFigureOut">
              <a:rPr lang="en-US" smtClean="0"/>
              <a:t>6/24/19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AEEC67-BE8E-4249-95C1-BFCCBA17B907}"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FC13FB-7B88-D941-BBC0-CA2ED738AFE2}" type="datetimeFigureOut">
              <a:rPr lang="en-US" smtClean="0"/>
              <a:t>6/24/19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AEEC67-BE8E-4249-95C1-BFCCBA17B907}"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FC13FB-7B88-D941-BBC0-CA2ED738AFE2}" type="datetimeFigureOut">
              <a:rPr lang="en-US" smtClean="0"/>
              <a:t>6/24/19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9AEEC67-BE8E-4249-95C1-BFCCBA17B907}"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FC13FB-7B88-D941-BBC0-CA2ED738AFE2}" type="datetimeFigureOut">
              <a:rPr lang="en-US" smtClean="0"/>
              <a:t>6/24/19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AEEC67-BE8E-4249-95C1-BFCCBA17B907}"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FC13FB-7B88-D941-BBC0-CA2ED738AFE2}" type="datetimeFigureOut">
              <a:rPr lang="en-US" smtClean="0"/>
              <a:t>6/24/19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9AEEC67-BE8E-4249-95C1-BFCCBA17B907}"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FC13FB-7B88-D941-BBC0-CA2ED738AFE2}" type="datetimeFigureOut">
              <a:rPr lang="en-US" smtClean="0"/>
              <a:t>6/24/19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9AEEC67-BE8E-4249-95C1-BFCCBA17B907}"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C13FB-7B88-D941-BBC0-CA2ED738AFE2}" type="datetimeFigureOut">
              <a:rPr lang="en-US" smtClean="0"/>
              <a:t>6/24/19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9AEEC67-BE8E-4249-95C1-BFCCBA17B907}"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FC13FB-7B88-D941-BBC0-CA2ED738AFE2}" type="datetimeFigureOut">
              <a:rPr lang="en-US" smtClean="0"/>
              <a:t>6/24/19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AEEC67-BE8E-4249-95C1-BFCCBA17B907}"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AFC13FB-7B88-D941-BBC0-CA2ED738AFE2}" type="datetimeFigureOut">
              <a:rPr lang="en-US" smtClean="0"/>
              <a:t>6/24/19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9AEEC67-BE8E-4249-95C1-BFCCBA17B907}"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FC13FB-7B88-D941-BBC0-CA2ED738AFE2}" type="datetimeFigureOut">
              <a:rPr lang="en-US" smtClean="0"/>
              <a:t>6/24/19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AEEC67-BE8E-4249-95C1-BFCCBA17B907}" type="slidenum">
              <a:rPr lang="en-US" smtClean="0"/>
              <a:t>‹#›</a:t>
            </a:fld>
            <a:endParaRPr lang="en-US" dirty="0"/>
          </a:p>
        </p:txBody>
      </p:sp>
    </p:spTree>
    <p:extLst>
      <p:ext uri="{BB962C8B-B14F-4D97-AF65-F5344CB8AC3E}">
        <p14:creationId xmlns:p14="http://schemas.microsoft.com/office/powerpoint/2010/main" val="13584855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tiff"/></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tif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tiff"/><Relationship Id="rId4" Type="http://schemas.openxmlformats.org/officeDocument/2006/relationships/image" Target="../media/image8.tif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tiff"/><Relationship Id="rId4" Type="http://schemas.openxmlformats.org/officeDocument/2006/relationships/image" Target="../media/image8.tiff"/></Relationships>
</file>

<file path=ppt/slides/_rels/slide1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2.png"/><Relationship Id="rId4" Type="http://schemas.openxmlformats.org/officeDocument/2006/relationships/image" Target="../media/image11.png"/><Relationship Id="rId9" Type="http://schemas.openxmlformats.org/officeDocument/2006/relationships/image" Target="../media/image9.tiff"/></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xUmp67YDlHY"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12"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1.png"/><Relationship Id="rId11" Type="http://schemas.openxmlformats.org/officeDocument/2006/relationships/hyperlink" Target="https://feelgoodfamily.co.uk/healthy-profit-workshop-behaviour-change-training/" TargetMode="External"/><Relationship Id="rId5" Type="http://schemas.openxmlformats.org/officeDocument/2006/relationships/image" Target="../media/image10.png"/><Relationship Id="rId10" Type="http://schemas.openxmlformats.org/officeDocument/2006/relationships/image" Target="../media/image17.tiff"/><Relationship Id="rId4" Type="http://schemas.openxmlformats.org/officeDocument/2006/relationships/image" Target="../media/image2.png"/><Relationship Id="rId9" Type="http://schemas.openxmlformats.org/officeDocument/2006/relationships/image" Target="../media/image16.tif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srcRect/>
          <a:stretch>
            <a:fillRect/>
          </a:stretch>
        </p:blipFill>
        <p:spPr>
          <a:xfrm>
            <a:off x="6102271" y="0"/>
            <a:ext cx="3059832" cy="6858000"/>
          </a:xfrm>
          <a:prstGeom prst="rect">
            <a:avLst/>
          </a:prstGeom>
        </p:spPr>
      </p:pic>
      <p:sp>
        <p:nvSpPr>
          <p:cNvPr id="2" name="Title 1"/>
          <p:cNvSpPr>
            <a:spLocks noGrp="1"/>
          </p:cNvSpPr>
          <p:nvPr>
            <p:ph type="ctrTitle"/>
          </p:nvPr>
        </p:nvSpPr>
        <p:spPr>
          <a:xfrm>
            <a:off x="-28667" y="610106"/>
            <a:ext cx="6362365" cy="1944216"/>
          </a:xfrm>
        </p:spPr>
        <p:txBody>
          <a:bodyPr>
            <a:normAutofit/>
          </a:bodyPr>
          <a:lstStyle/>
          <a:p>
            <a:br>
              <a:rPr lang="en-US" sz="3300" b="1" dirty="0">
                <a:solidFill>
                  <a:srgbClr val="F759A8"/>
                </a:solidFill>
              </a:rPr>
            </a:br>
            <a:endParaRPr lang="en-US" sz="3100" dirty="0"/>
          </a:p>
        </p:txBody>
      </p:sp>
      <p:sp>
        <p:nvSpPr>
          <p:cNvPr id="3" name="TextBox 2"/>
          <p:cNvSpPr txBox="1"/>
          <p:nvPr/>
        </p:nvSpPr>
        <p:spPr>
          <a:xfrm>
            <a:off x="333826" y="3836539"/>
            <a:ext cx="6313715" cy="1323439"/>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How to promote healthy choices that grow your food business</a:t>
            </a:r>
          </a:p>
          <a:p>
            <a:r>
              <a:rPr lang="en-US" sz="2000" dirty="0"/>
              <a:t>				</a:t>
            </a:r>
          </a:p>
          <a:p>
            <a:r>
              <a:rPr lang="en-US" sz="200" dirty="0">
                <a:solidFill>
                  <a:srgbClr val="FFFFFF"/>
                </a:solidFill>
              </a:rPr>
              <a:t>f</a:t>
            </a:r>
          </a:p>
          <a:p>
            <a:endParaRPr lang="en-US" sz="200" dirty="0"/>
          </a:p>
        </p:txBody>
      </p:sp>
      <p:sp>
        <p:nvSpPr>
          <p:cNvPr id="5" name="Rectangle 4"/>
          <p:cNvSpPr/>
          <p:nvPr/>
        </p:nvSpPr>
        <p:spPr>
          <a:xfrm>
            <a:off x="2626307" y="3244334"/>
            <a:ext cx="237566" cy="369332"/>
          </a:xfrm>
          <a:prstGeom prst="rect">
            <a:avLst/>
          </a:prstGeom>
        </p:spPr>
        <p:txBody>
          <a:bodyPr wrap="none">
            <a:spAutoFit/>
          </a:bodyPr>
          <a:lstStyle/>
          <a:p>
            <a:r>
              <a:rPr lang="en-US" dirty="0"/>
              <a:t> </a:t>
            </a:r>
          </a:p>
        </p:txBody>
      </p:sp>
      <p:sp>
        <p:nvSpPr>
          <p:cNvPr id="13" name="TextBox 12"/>
          <p:cNvSpPr txBox="1"/>
          <p:nvPr/>
        </p:nvSpPr>
        <p:spPr>
          <a:xfrm>
            <a:off x="0" y="-9964"/>
            <a:ext cx="3275856" cy="276999"/>
          </a:xfrm>
          <a:prstGeom prst="rect">
            <a:avLst/>
          </a:prstGeom>
          <a:noFill/>
        </p:spPr>
        <p:txBody>
          <a:bodyPr wrap="square" rtlCol="0">
            <a:spAutoFit/>
          </a:bodyPr>
          <a:lstStyle/>
          <a:p>
            <a:r>
              <a:rPr lang="en-GB" sz="1200" dirty="0">
                <a:latin typeface="Calibri"/>
                <a:cs typeface="Calibri"/>
              </a:rPr>
              <a:t>© 2019 Feel Good Family Ltd. </a:t>
            </a:r>
          </a:p>
        </p:txBody>
      </p:sp>
      <p:pic>
        <p:nvPicPr>
          <p:cNvPr id="7" name="Picture 6">
            <a:extLst>
              <a:ext uri="{FF2B5EF4-FFF2-40B4-BE49-F238E27FC236}">
                <a16:creationId xmlns:a16="http://schemas.microsoft.com/office/drawing/2014/main" id="{3A566BBF-7CF9-144C-B33E-2FA5AD9569BB}"/>
              </a:ext>
            </a:extLst>
          </p:cNvPr>
          <p:cNvPicPr>
            <a:picLocks noChangeAspect="1"/>
          </p:cNvPicPr>
          <p:nvPr/>
        </p:nvPicPr>
        <p:blipFill>
          <a:blip r:embed="rId4"/>
          <a:stretch>
            <a:fillRect/>
          </a:stretch>
        </p:blipFill>
        <p:spPr>
          <a:xfrm>
            <a:off x="0" y="5081325"/>
            <a:ext cx="2626307" cy="1858089"/>
          </a:xfrm>
          <a:prstGeom prst="rect">
            <a:avLst/>
          </a:prstGeom>
        </p:spPr>
      </p:pic>
      <p:pic>
        <p:nvPicPr>
          <p:cNvPr id="10" name="Content Placeholder 10">
            <a:extLst>
              <a:ext uri="{FF2B5EF4-FFF2-40B4-BE49-F238E27FC236}">
                <a16:creationId xmlns:a16="http://schemas.microsoft.com/office/drawing/2014/main" id="{FDF398C1-4E1A-D543-A869-87ADA9DD7A8B}"/>
              </a:ext>
            </a:extLst>
          </p:cNvPr>
          <p:cNvPicPr>
            <a:picLocks noChangeAspect="1"/>
          </p:cNvPicPr>
          <p:nvPr/>
        </p:nvPicPr>
        <p:blipFill>
          <a:blip r:embed="rId5"/>
          <a:stretch>
            <a:fillRect/>
          </a:stretch>
        </p:blipFill>
        <p:spPr>
          <a:xfrm>
            <a:off x="204226" y="398308"/>
            <a:ext cx="5726134" cy="3502070"/>
          </a:xfrm>
          <a:prstGeom prst="rect">
            <a:avLst/>
          </a:prstGeom>
        </p:spPr>
      </p:pic>
    </p:spTree>
    <p:extLst>
      <p:ext uri="{BB962C8B-B14F-4D97-AF65-F5344CB8AC3E}">
        <p14:creationId xmlns:p14="http://schemas.microsoft.com/office/powerpoint/2010/main" val="426044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Chapter 2</a:t>
            </a:r>
            <a:br>
              <a:rPr lang="en-US" b="1" dirty="0"/>
            </a:br>
            <a:r>
              <a:rPr lang="en-US" sz="3200" dirty="0"/>
              <a:t>Know your customer</a:t>
            </a:r>
          </a:p>
        </p:txBody>
      </p:sp>
      <p:sp>
        <p:nvSpPr>
          <p:cNvPr id="3" name="Content Placeholder 2"/>
          <p:cNvSpPr>
            <a:spLocks noGrp="1"/>
          </p:cNvSpPr>
          <p:nvPr>
            <p:ph idx="1"/>
          </p:nvPr>
        </p:nvSpPr>
        <p:spPr/>
        <p:txBody>
          <a:bodyPr/>
          <a:lstStyle/>
          <a:p>
            <a:r>
              <a:rPr lang="en-US" dirty="0"/>
              <a:t>Consumers and their eating </a:t>
            </a:r>
            <a:r>
              <a:rPr lang="en-US" dirty="0" err="1"/>
              <a:t>behaviours</a:t>
            </a:r>
            <a:r>
              <a:rPr lang="en-US" dirty="0"/>
              <a:t>.</a:t>
            </a:r>
          </a:p>
          <a:p>
            <a:r>
              <a:rPr lang="en-US" dirty="0"/>
              <a:t>Gathering customer feedback.</a:t>
            </a:r>
          </a:p>
          <a:p>
            <a:r>
              <a:rPr lang="en-US" dirty="0"/>
              <a:t>The importance of applying </a:t>
            </a:r>
            <a:r>
              <a:rPr lang="en-US" dirty="0" err="1"/>
              <a:t>behavioural</a:t>
            </a:r>
            <a:r>
              <a:rPr lang="en-US" dirty="0"/>
              <a:t> science slowly.</a:t>
            </a:r>
          </a:p>
          <a:p>
            <a:pPr marL="0" indent="0">
              <a:buNone/>
            </a:pPr>
            <a:endParaRPr lang="en-US" sz="1200" dirty="0"/>
          </a:p>
          <a:p>
            <a:pPr marL="0" indent="0">
              <a:buNone/>
            </a:pPr>
            <a:r>
              <a:rPr lang="en-US" dirty="0"/>
              <a:t>At the end of this chapter you will be equipped with the tools you need to get to know your customers better.</a:t>
            </a:r>
          </a:p>
        </p:txBody>
      </p:sp>
      <p:pic>
        <p:nvPicPr>
          <p:cNvPr id="4" name="Content Placeholder 10">
            <a:extLst>
              <a:ext uri="{FF2B5EF4-FFF2-40B4-BE49-F238E27FC236}">
                <a16:creationId xmlns:a16="http://schemas.microsoft.com/office/drawing/2014/main" id="{AA730144-B2C0-F543-920F-1DAD508413DF}"/>
              </a:ext>
            </a:extLst>
          </p:cNvPr>
          <p:cNvPicPr>
            <a:picLocks noChangeAspect="1"/>
          </p:cNvPicPr>
          <p:nvPr/>
        </p:nvPicPr>
        <p:blipFill>
          <a:blip r:embed="rId2"/>
          <a:stretch>
            <a:fillRect/>
          </a:stretch>
        </p:blipFill>
        <p:spPr>
          <a:xfrm>
            <a:off x="793490" y="5552634"/>
            <a:ext cx="2219779" cy="1357604"/>
          </a:xfrm>
          <a:prstGeom prst="rect">
            <a:avLst/>
          </a:prstGeom>
        </p:spPr>
      </p:pic>
      <p:grpSp>
        <p:nvGrpSpPr>
          <p:cNvPr id="5" name="Group 4">
            <a:extLst>
              <a:ext uri="{FF2B5EF4-FFF2-40B4-BE49-F238E27FC236}">
                <a16:creationId xmlns:a16="http://schemas.microsoft.com/office/drawing/2014/main" id="{3CC5582D-28E7-8C42-8784-62FE6686ECE0}"/>
              </a:ext>
            </a:extLst>
          </p:cNvPr>
          <p:cNvGrpSpPr/>
          <p:nvPr/>
        </p:nvGrpSpPr>
        <p:grpSpPr>
          <a:xfrm>
            <a:off x="3108862" y="5758711"/>
            <a:ext cx="1347015" cy="1142831"/>
            <a:chOff x="3108862" y="5758711"/>
            <a:chExt cx="1347015" cy="1142831"/>
          </a:xfrm>
        </p:grpSpPr>
        <p:pic>
          <p:nvPicPr>
            <p:cNvPr id="6" name="Picture 5">
              <a:extLst>
                <a:ext uri="{FF2B5EF4-FFF2-40B4-BE49-F238E27FC236}">
                  <a16:creationId xmlns:a16="http://schemas.microsoft.com/office/drawing/2014/main" id="{D4B7438E-D579-3246-A6DF-D8F08EBB41FB}"/>
                </a:ext>
              </a:extLst>
            </p:cNvPr>
            <p:cNvPicPr>
              <a:picLocks noChangeAspect="1"/>
            </p:cNvPicPr>
            <p:nvPr/>
          </p:nvPicPr>
          <p:blipFill>
            <a:blip r:embed="rId3"/>
            <a:stretch>
              <a:fillRect/>
            </a:stretch>
          </p:blipFill>
          <p:spPr>
            <a:xfrm>
              <a:off x="3108862" y="5758711"/>
              <a:ext cx="1347015" cy="1142831"/>
            </a:xfrm>
            <a:prstGeom prst="rect">
              <a:avLst/>
            </a:prstGeom>
          </p:spPr>
        </p:pic>
        <p:pic>
          <p:nvPicPr>
            <p:cNvPr id="7" name="Picture 6">
              <a:extLst>
                <a:ext uri="{FF2B5EF4-FFF2-40B4-BE49-F238E27FC236}">
                  <a16:creationId xmlns:a16="http://schemas.microsoft.com/office/drawing/2014/main" id="{3BEA50E5-F352-634C-8BE4-B0221E5262A9}"/>
                </a:ext>
              </a:extLst>
            </p:cNvPr>
            <p:cNvPicPr>
              <a:picLocks noChangeAspect="1"/>
            </p:cNvPicPr>
            <p:nvPr/>
          </p:nvPicPr>
          <p:blipFill>
            <a:blip r:embed="rId4"/>
            <a:stretch>
              <a:fillRect/>
            </a:stretch>
          </p:blipFill>
          <p:spPr>
            <a:xfrm>
              <a:off x="3423929" y="5976394"/>
              <a:ext cx="777886" cy="710846"/>
            </a:xfrm>
            <a:prstGeom prst="rect">
              <a:avLst/>
            </a:prstGeom>
          </p:spPr>
        </p:pic>
      </p:grpSp>
      <p:sp>
        <p:nvSpPr>
          <p:cNvPr id="8" name="TextBox 7">
            <a:extLst>
              <a:ext uri="{FF2B5EF4-FFF2-40B4-BE49-F238E27FC236}">
                <a16:creationId xmlns:a16="http://schemas.microsoft.com/office/drawing/2014/main" id="{5038222E-CFA1-D44A-B532-CD693749BF5B}"/>
              </a:ext>
            </a:extLst>
          </p:cNvPr>
          <p:cNvSpPr txBox="1"/>
          <p:nvPr/>
        </p:nvSpPr>
        <p:spPr>
          <a:xfrm>
            <a:off x="4291578" y="5877493"/>
            <a:ext cx="4494893" cy="707886"/>
          </a:xfrm>
          <a:prstGeom prst="rect">
            <a:avLst/>
          </a:prstGeom>
          <a:noFill/>
        </p:spPr>
        <p:txBody>
          <a:bodyPr wrap="square" rtlCol="0">
            <a:spAutoFit/>
          </a:bodyPr>
          <a:lstStyle/>
          <a:p>
            <a:pPr algn="ctr"/>
            <a:r>
              <a:rPr lang="en-US" sz="2000" dirty="0"/>
              <a:t>How to promote healthy choices that</a:t>
            </a:r>
          </a:p>
          <a:p>
            <a:pPr algn="ctr"/>
            <a:r>
              <a:rPr lang="en-US" sz="2000" dirty="0"/>
              <a:t>grow your food business</a:t>
            </a:r>
          </a:p>
        </p:txBody>
      </p:sp>
      <p:pic>
        <p:nvPicPr>
          <p:cNvPr id="9" name="Picture 8">
            <a:extLst>
              <a:ext uri="{FF2B5EF4-FFF2-40B4-BE49-F238E27FC236}">
                <a16:creationId xmlns:a16="http://schemas.microsoft.com/office/drawing/2014/main" id="{0E26FF74-8DD3-F24E-A315-86AA28CCD9EC}"/>
              </a:ext>
            </a:extLst>
          </p:cNvPr>
          <p:cNvPicPr>
            <a:picLocks noChangeAspect="1"/>
          </p:cNvPicPr>
          <p:nvPr/>
        </p:nvPicPr>
        <p:blipFill>
          <a:blip r:embed="rId5"/>
          <a:stretch>
            <a:fillRect/>
          </a:stretch>
        </p:blipFill>
        <p:spPr>
          <a:xfrm>
            <a:off x="7123956" y="315359"/>
            <a:ext cx="1459430" cy="1032534"/>
          </a:xfrm>
          <a:prstGeom prst="rect">
            <a:avLst/>
          </a:prstGeom>
        </p:spPr>
      </p:pic>
      <p:sp>
        <p:nvSpPr>
          <p:cNvPr id="10" name="Rectangle 9">
            <a:extLst>
              <a:ext uri="{FF2B5EF4-FFF2-40B4-BE49-F238E27FC236}">
                <a16:creationId xmlns:a16="http://schemas.microsoft.com/office/drawing/2014/main" id="{51DB6BF0-92E8-EF44-91A5-EBAB191B93BA}"/>
              </a:ext>
            </a:extLst>
          </p:cNvPr>
          <p:cNvSpPr/>
          <p:nvPr/>
        </p:nvSpPr>
        <p:spPr>
          <a:xfrm>
            <a:off x="0" y="7582"/>
            <a:ext cx="2379241" cy="307777"/>
          </a:xfrm>
          <a:prstGeom prst="rect">
            <a:avLst/>
          </a:prstGeom>
        </p:spPr>
        <p:txBody>
          <a:bodyPr wrap="none">
            <a:spAutoFit/>
          </a:bodyPr>
          <a:lstStyle/>
          <a:p>
            <a:r>
              <a:rPr lang="en-GB" sz="1400" dirty="0">
                <a:cs typeface="Calibri"/>
              </a:rPr>
              <a:t>© 2019 Feel Good Family Ltd. </a:t>
            </a:r>
          </a:p>
        </p:txBody>
      </p:sp>
    </p:spTree>
    <p:extLst>
      <p:ext uri="{BB962C8B-B14F-4D97-AF65-F5344CB8AC3E}">
        <p14:creationId xmlns:p14="http://schemas.microsoft.com/office/powerpoint/2010/main" val="91845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24783"/>
            <a:ext cx="7886700" cy="1325563"/>
          </a:xfrm>
        </p:spPr>
        <p:txBody>
          <a:bodyPr>
            <a:normAutofit fontScale="90000"/>
          </a:bodyPr>
          <a:lstStyle/>
          <a:p>
            <a:r>
              <a:rPr lang="en-US" b="1" dirty="0"/>
              <a:t>Chapters 3, 4 &amp; 5</a:t>
            </a:r>
            <a:br>
              <a:rPr lang="en-US" b="1" dirty="0"/>
            </a:br>
            <a:r>
              <a:rPr lang="en-US" sz="2700" dirty="0"/>
              <a:t>- Reinvigorating your food and drink offer</a:t>
            </a:r>
            <a:br>
              <a:rPr lang="en-US" sz="2700" dirty="0"/>
            </a:br>
            <a:r>
              <a:rPr lang="en-US" sz="2700" dirty="0"/>
              <a:t>- Placement, presentation and convenience of food and drink</a:t>
            </a:r>
            <a:br>
              <a:rPr lang="en-US" sz="2700" dirty="0"/>
            </a:br>
            <a:r>
              <a:rPr lang="en-US" sz="2700" dirty="0"/>
              <a:t>- Shaping </a:t>
            </a:r>
            <a:r>
              <a:rPr lang="en-US" sz="2700" dirty="0" err="1"/>
              <a:t>behaviour</a:t>
            </a:r>
            <a:r>
              <a:rPr lang="en-US" sz="2700" dirty="0"/>
              <a:t> through menus</a:t>
            </a:r>
            <a:endParaRPr lang="en-US" sz="3600" dirty="0"/>
          </a:p>
        </p:txBody>
      </p:sp>
      <p:sp>
        <p:nvSpPr>
          <p:cNvPr id="3" name="Content Placeholder 2"/>
          <p:cNvSpPr>
            <a:spLocks noGrp="1"/>
          </p:cNvSpPr>
          <p:nvPr>
            <p:ph idx="1"/>
          </p:nvPr>
        </p:nvSpPr>
        <p:spPr>
          <a:xfrm>
            <a:off x="628650" y="2016221"/>
            <a:ext cx="7886700" cy="4030115"/>
          </a:xfrm>
        </p:spPr>
        <p:txBody>
          <a:bodyPr>
            <a:normAutofit lnSpcReduction="10000"/>
          </a:bodyPr>
          <a:lstStyle/>
          <a:p>
            <a:pPr>
              <a:lnSpc>
                <a:spcPct val="100000"/>
              </a:lnSpc>
              <a:spcBef>
                <a:spcPts val="0"/>
              </a:spcBef>
            </a:pPr>
            <a:r>
              <a:rPr lang="en-US" dirty="0"/>
              <a:t>Appropriate </a:t>
            </a:r>
            <a:r>
              <a:rPr lang="en-US" dirty="0" err="1"/>
              <a:t>behavioural</a:t>
            </a:r>
            <a:r>
              <a:rPr lang="en-US" dirty="0"/>
              <a:t> science techniques to apply in your business backed by clear evidence and research.</a:t>
            </a:r>
          </a:p>
          <a:p>
            <a:pPr>
              <a:lnSpc>
                <a:spcPct val="100000"/>
              </a:lnSpc>
              <a:spcBef>
                <a:spcPts val="0"/>
              </a:spcBef>
            </a:pPr>
            <a:r>
              <a:rPr lang="en-US" dirty="0"/>
              <a:t>Re-invigorating your food and drink offer.</a:t>
            </a:r>
          </a:p>
          <a:p>
            <a:pPr>
              <a:lnSpc>
                <a:spcPct val="100000"/>
              </a:lnSpc>
              <a:spcBef>
                <a:spcPts val="0"/>
              </a:spcBef>
            </a:pPr>
            <a:r>
              <a:rPr lang="en-US" dirty="0"/>
              <a:t>Presenting and relocating healthier foods to increase take up.</a:t>
            </a:r>
          </a:p>
          <a:p>
            <a:pPr>
              <a:lnSpc>
                <a:spcPct val="100000"/>
              </a:lnSpc>
              <a:spcBef>
                <a:spcPts val="0"/>
              </a:spcBef>
            </a:pPr>
            <a:r>
              <a:rPr lang="en-US" dirty="0"/>
              <a:t>Menus and how these influence consumers.</a:t>
            </a:r>
          </a:p>
          <a:p>
            <a:pPr marL="0" indent="0">
              <a:lnSpc>
                <a:spcPct val="100000"/>
              </a:lnSpc>
              <a:spcBef>
                <a:spcPts val="0"/>
              </a:spcBef>
              <a:buNone/>
            </a:pPr>
            <a:endParaRPr lang="en-US" sz="1000" dirty="0"/>
          </a:p>
          <a:p>
            <a:pPr marL="0" indent="0">
              <a:lnSpc>
                <a:spcPct val="100000"/>
              </a:lnSpc>
              <a:spcBef>
                <a:spcPts val="0"/>
              </a:spcBef>
              <a:buNone/>
            </a:pPr>
            <a:r>
              <a:rPr lang="en-US" dirty="0"/>
              <a:t>By the end of these three chapters you will know what approaches you can apply in your business.</a:t>
            </a:r>
          </a:p>
        </p:txBody>
      </p:sp>
      <p:pic>
        <p:nvPicPr>
          <p:cNvPr id="4" name="Content Placeholder 10">
            <a:extLst>
              <a:ext uri="{FF2B5EF4-FFF2-40B4-BE49-F238E27FC236}">
                <a16:creationId xmlns:a16="http://schemas.microsoft.com/office/drawing/2014/main" id="{FA368609-0A23-CE4F-8B48-F31F155D1D77}"/>
              </a:ext>
            </a:extLst>
          </p:cNvPr>
          <p:cNvPicPr>
            <a:picLocks noChangeAspect="1"/>
          </p:cNvPicPr>
          <p:nvPr/>
        </p:nvPicPr>
        <p:blipFill>
          <a:blip r:embed="rId2"/>
          <a:stretch>
            <a:fillRect/>
          </a:stretch>
        </p:blipFill>
        <p:spPr>
          <a:xfrm>
            <a:off x="793490" y="5552634"/>
            <a:ext cx="2219779" cy="1357604"/>
          </a:xfrm>
          <a:prstGeom prst="rect">
            <a:avLst/>
          </a:prstGeom>
        </p:spPr>
      </p:pic>
      <p:grpSp>
        <p:nvGrpSpPr>
          <p:cNvPr id="5" name="Group 4">
            <a:extLst>
              <a:ext uri="{FF2B5EF4-FFF2-40B4-BE49-F238E27FC236}">
                <a16:creationId xmlns:a16="http://schemas.microsoft.com/office/drawing/2014/main" id="{9BC38901-FC55-004F-AFCC-3570199430F1}"/>
              </a:ext>
            </a:extLst>
          </p:cNvPr>
          <p:cNvGrpSpPr/>
          <p:nvPr/>
        </p:nvGrpSpPr>
        <p:grpSpPr>
          <a:xfrm>
            <a:off x="3108862" y="5758711"/>
            <a:ext cx="1347015" cy="1142831"/>
            <a:chOff x="3108862" y="5758711"/>
            <a:chExt cx="1347015" cy="1142831"/>
          </a:xfrm>
        </p:grpSpPr>
        <p:pic>
          <p:nvPicPr>
            <p:cNvPr id="6" name="Picture 5">
              <a:extLst>
                <a:ext uri="{FF2B5EF4-FFF2-40B4-BE49-F238E27FC236}">
                  <a16:creationId xmlns:a16="http://schemas.microsoft.com/office/drawing/2014/main" id="{A67A4036-F820-204C-BEE0-F4EAD5FEBE24}"/>
                </a:ext>
              </a:extLst>
            </p:cNvPr>
            <p:cNvPicPr>
              <a:picLocks noChangeAspect="1"/>
            </p:cNvPicPr>
            <p:nvPr/>
          </p:nvPicPr>
          <p:blipFill>
            <a:blip r:embed="rId3"/>
            <a:stretch>
              <a:fillRect/>
            </a:stretch>
          </p:blipFill>
          <p:spPr>
            <a:xfrm>
              <a:off x="3108862" y="5758711"/>
              <a:ext cx="1347015" cy="1142831"/>
            </a:xfrm>
            <a:prstGeom prst="rect">
              <a:avLst/>
            </a:prstGeom>
          </p:spPr>
        </p:pic>
        <p:pic>
          <p:nvPicPr>
            <p:cNvPr id="7" name="Picture 6">
              <a:extLst>
                <a:ext uri="{FF2B5EF4-FFF2-40B4-BE49-F238E27FC236}">
                  <a16:creationId xmlns:a16="http://schemas.microsoft.com/office/drawing/2014/main" id="{999D9B2B-8860-2C41-A4E9-B8F4F4B197C1}"/>
                </a:ext>
              </a:extLst>
            </p:cNvPr>
            <p:cNvPicPr>
              <a:picLocks noChangeAspect="1"/>
            </p:cNvPicPr>
            <p:nvPr/>
          </p:nvPicPr>
          <p:blipFill>
            <a:blip r:embed="rId4"/>
            <a:stretch>
              <a:fillRect/>
            </a:stretch>
          </p:blipFill>
          <p:spPr>
            <a:xfrm>
              <a:off x="3423929" y="5976394"/>
              <a:ext cx="777886" cy="710846"/>
            </a:xfrm>
            <a:prstGeom prst="rect">
              <a:avLst/>
            </a:prstGeom>
          </p:spPr>
        </p:pic>
      </p:grpSp>
      <p:sp>
        <p:nvSpPr>
          <p:cNvPr id="8" name="TextBox 7">
            <a:extLst>
              <a:ext uri="{FF2B5EF4-FFF2-40B4-BE49-F238E27FC236}">
                <a16:creationId xmlns:a16="http://schemas.microsoft.com/office/drawing/2014/main" id="{7BE53DBB-4305-A843-A18C-A9F73EE15099}"/>
              </a:ext>
            </a:extLst>
          </p:cNvPr>
          <p:cNvSpPr txBox="1"/>
          <p:nvPr/>
        </p:nvSpPr>
        <p:spPr>
          <a:xfrm>
            <a:off x="4291578" y="5877493"/>
            <a:ext cx="4494893" cy="707886"/>
          </a:xfrm>
          <a:prstGeom prst="rect">
            <a:avLst/>
          </a:prstGeom>
          <a:noFill/>
        </p:spPr>
        <p:txBody>
          <a:bodyPr wrap="square" rtlCol="0">
            <a:spAutoFit/>
          </a:bodyPr>
          <a:lstStyle/>
          <a:p>
            <a:pPr algn="ctr"/>
            <a:r>
              <a:rPr lang="en-US" sz="2000" dirty="0"/>
              <a:t>How to promote healthy choices that</a:t>
            </a:r>
          </a:p>
          <a:p>
            <a:pPr algn="ctr"/>
            <a:r>
              <a:rPr lang="en-US" sz="2000" dirty="0"/>
              <a:t>grow your food business</a:t>
            </a:r>
          </a:p>
        </p:txBody>
      </p:sp>
      <p:pic>
        <p:nvPicPr>
          <p:cNvPr id="9" name="Picture 8">
            <a:extLst>
              <a:ext uri="{FF2B5EF4-FFF2-40B4-BE49-F238E27FC236}">
                <a16:creationId xmlns:a16="http://schemas.microsoft.com/office/drawing/2014/main" id="{B3EA8828-0C55-8F4B-9B7B-82EF0DE57344}"/>
              </a:ext>
            </a:extLst>
          </p:cNvPr>
          <p:cNvPicPr>
            <a:picLocks noChangeAspect="1"/>
          </p:cNvPicPr>
          <p:nvPr/>
        </p:nvPicPr>
        <p:blipFill>
          <a:blip r:embed="rId5"/>
          <a:stretch>
            <a:fillRect/>
          </a:stretch>
        </p:blipFill>
        <p:spPr>
          <a:xfrm>
            <a:off x="7123956" y="315359"/>
            <a:ext cx="1459430" cy="1032534"/>
          </a:xfrm>
          <a:prstGeom prst="rect">
            <a:avLst/>
          </a:prstGeom>
        </p:spPr>
      </p:pic>
      <p:sp>
        <p:nvSpPr>
          <p:cNvPr id="10" name="Rectangle 9">
            <a:extLst>
              <a:ext uri="{FF2B5EF4-FFF2-40B4-BE49-F238E27FC236}">
                <a16:creationId xmlns:a16="http://schemas.microsoft.com/office/drawing/2014/main" id="{0F09D77D-93BE-FB41-BAED-8A3777755C8D}"/>
              </a:ext>
            </a:extLst>
          </p:cNvPr>
          <p:cNvSpPr/>
          <p:nvPr/>
        </p:nvSpPr>
        <p:spPr>
          <a:xfrm>
            <a:off x="0" y="7582"/>
            <a:ext cx="2379241" cy="307777"/>
          </a:xfrm>
          <a:prstGeom prst="rect">
            <a:avLst/>
          </a:prstGeom>
        </p:spPr>
        <p:txBody>
          <a:bodyPr wrap="none">
            <a:spAutoFit/>
          </a:bodyPr>
          <a:lstStyle/>
          <a:p>
            <a:r>
              <a:rPr lang="en-GB" sz="1400" dirty="0">
                <a:cs typeface="Calibri"/>
              </a:rPr>
              <a:t>© 2019 Feel Good Family Ltd. </a:t>
            </a:r>
          </a:p>
        </p:txBody>
      </p:sp>
    </p:spTree>
    <p:extLst>
      <p:ext uri="{BB962C8B-B14F-4D97-AF65-F5344CB8AC3E}">
        <p14:creationId xmlns:p14="http://schemas.microsoft.com/office/powerpoint/2010/main" val="163972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2000"/>
                                        <p:tgtEl>
                                          <p:spTgt spid="3">
                                            <p:txEl>
                                              <p:pRg st="3" end="3"/>
                                            </p:txEl>
                                          </p:spTgt>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69924"/>
            <a:ext cx="7886700" cy="1325563"/>
          </a:xfrm>
        </p:spPr>
        <p:txBody>
          <a:bodyPr>
            <a:normAutofit fontScale="90000"/>
          </a:bodyPr>
          <a:lstStyle/>
          <a:p>
            <a:r>
              <a:rPr lang="en-US" b="1" dirty="0"/>
              <a:t>Chapter 6</a:t>
            </a:r>
            <a:br>
              <a:rPr lang="en-US" b="1" dirty="0"/>
            </a:br>
            <a:r>
              <a:rPr lang="en-US" sz="3600" dirty="0"/>
              <a:t>Other ways to influence the purchasing experience</a:t>
            </a:r>
          </a:p>
        </p:txBody>
      </p:sp>
      <p:sp>
        <p:nvSpPr>
          <p:cNvPr id="3" name="Content Placeholder 2"/>
          <p:cNvSpPr>
            <a:spLocks noGrp="1"/>
          </p:cNvSpPr>
          <p:nvPr>
            <p:ph idx="1"/>
          </p:nvPr>
        </p:nvSpPr>
        <p:spPr>
          <a:xfrm>
            <a:off x="628650" y="2144939"/>
            <a:ext cx="7886700" cy="4351338"/>
          </a:xfrm>
        </p:spPr>
        <p:txBody>
          <a:bodyPr/>
          <a:lstStyle/>
          <a:p>
            <a:r>
              <a:rPr lang="en-US" dirty="0"/>
              <a:t>How to tell your food story.</a:t>
            </a:r>
          </a:p>
          <a:p>
            <a:r>
              <a:rPr lang="en-US" dirty="0"/>
              <a:t>Using verbal nudging.</a:t>
            </a:r>
          </a:p>
          <a:p>
            <a:r>
              <a:rPr lang="en-US" dirty="0"/>
              <a:t>Rewards and role modelling.</a:t>
            </a:r>
          </a:p>
          <a:p>
            <a:r>
              <a:rPr lang="en-US" dirty="0"/>
              <a:t>Why everything matters.</a:t>
            </a:r>
          </a:p>
          <a:p>
            <a:pPr marL="0" indent="0">
              <a:buNone/>
            </a:pPr>
            <a:endParaRPr lang="en-US" sz="200" dirty="0"/>
          </a:p>
          <a:p>
            <a:pPr marL="0" indent="0">
              <a:buNone/>
            </a:pPr>
            <a:r>
              <a:rPr lang="en-US" dirty="0"/>
              <a:t>By the end of this chapter you will understand more about a range of other factors that can influence the wider purchasing experience.</a:t>
            </a:r>
          </a:p>
        </p:txBody>
      </p:sp>
      <p:pic>
        <p:nvPicPr>
          <p:cNvPr id="4" name="Content Placeholder 10">
            <a:extLst>
              <a:ext uri="{FF2B5EF4-FFF2-40B4-BE49-F238E27FC236}">
                <a16:creationId xmlns:a16="http://schemas.microsoft.com/office/drawing/2014/main" id="{BDCA3E2A-F0B3-8D4D-BD05-A96ACB63ACFE}"/>
              </a:ext>
            </a:extLst>
          </p:cNvPr>
          <p:cNvPicPr>
            <a:picLocks noChangeAspect="1"/>
          </p:cNvPicPr>
          <p:nvPr/>
        </p:nvPicPr>
        <p:blipFill>
          <a:blip r:embed="rId2"/>
          <a:stretch>
            <a:fillRect/>
          </a:stretch>
        </p:blipFill>
        <p:spPr>
          <a:xfrm>
            <a:off x="793490" y="5552634"/>
            <a:ext cx="2219779" cy="1357604"/>
          </a:xfrm>
          <a:prstGeom prst="rect">
            <a:avLst/>
          </a:prstGeom>
        </p:spPr>
      </p:pic>
      <p:grpSp>
        <p:nvGrpSpPr>
          <p:cNvPr id="5" name="Group 4">
            <a:extLst>
              <a:ext uri="{FF2B5EF4-FFF2-40B4-BE49-F238E27FC236}">
                <a16:creationId xmlns:a16="http://schemas.microsoft.com/office/drawing/2014/main" id="{E0988F82-DA8D-5844-89F2-08905E01FC4A}"/>
              </a:ext>
            </a:extLst>
          </p:cNvPr>
          <p:cNvGrpSpPr/>
          <p:nvPr/>
        </p:nvGrpSpPr>
        <p:grpSpPr>
          <a:xfrm>
            <a:off x="3108862" y="5758711"/>
            <a:ext cx="1347015" cy="1142831"/>
            <a:chOff x="3108862" y="5758711"/>
            <a:chExt cx="1347015" cy="1142831"/>
          </a:xfrm>
        </p:grpSpPr>
        <p:pic>
          <p:nvPicPr>
            <p:cNvPr id="6" name="Picture 5">
              <a:extLst>
                <a:ext uri="{FF2B5EF4-FFF2-40B4-BE49-F238E27FC236}">
                  <a16:creationId xmlns:a16="http://schemas.microsoft.com/office/drawing/2014/main" id="{A856CFD2-4756-7E4B-B85B-E5A7BD0FF919}"/>
                </a:ext>
              </a:extLst>
            </p:cNvPr>
            <p:cNvPicPr>
              <a:picLocks noChangeAspect="1"/>
            </p:cNvPicPr>
            <p:nvPr/>
          </p:nvPicPr>
          <p:blipFill>
            <a:blip r:embed="rId3"/>
            <a:stretch>
              <a:fillRect/>
            </a:stretch>
          </p:blipFill>
          <p:spPr>
            <a:xfrm>
              <a:off x="3108862" y="5758711"/>
              <a:ext cx="1347015" cy="1142831"/>
            </a:xfrm>
            <a:prstGeom prst="rect">
              <a:avLst/>
            </a:prstGeom>
          </p:spPr>
        </p:pic>
        <p:pic>
          <p:nvPicPr>
            <p:cNvPr id="7" name="Picture 6">
              <a:extLst>
                <a:ext uri="{FF2B5EF4-FFF2-40B4-BE49-F238E27FC236}">
                  <a16:creationId xmlns:a16="http://schemas.microsoft.com/office/drawing/2014/main" id="{504C2139-332D-F84C-9C1C-726AA2EB324E}"/>
                </a:ext>
              </a:extLst>
            </p:cNvPr>
            <p:cNvPicPr>
              <a:picLocks noChangeAspect="1"/>
            </p:cNvPicPr>
            <p:nvPr/>
          </p:nvPicPr>
          <p:blipFill>
            <a:blip r:embed="rId4"/>
            <a:stretch>
              <a:fillRect/>
            </a:stretch>
          </p:blipFill>
          <p:spPr>
            <a:xfrm>
              <a:off x="3423929" y="5976394"/>
              <a:ext cx="777886" cy="710846"/>
            </a:xfrm>
            <a:prstGeom prst="rect">
              <a:avLst/>
            </a:prstGeom>
          </p:spPr>
        </p:pic>
      </p:grpSp>
      <p:sp>
        <p:nvSpPr>
          <p:cNvPr id="8" name="TextBox 7">
            <a:extLst>
              <a:ext uri="{FF2B5EF4-FFF2-40B4-BE49-F238E27FC236}">
                <a16:creationId xmlns:a16="http://schemas.microsoft.com/office/drawing/2014/main" id="{DB70BEDC-54DC-9F4F-B1F5-3C1FA5671262}"/>
              </a:ext>
            </a:extLst>
          </p:cNvPr>
          <p:cNvSpPr txBox="1"/>
          <p:nvPr/>
        </p:nvSpPr>
        <p:spPr>
          <a:xfrm>
            <a:off x="4291578" y="5877493"/>
            <a:ext cx="4494893" cy="707886"/>
          </a:xfrm>
          <a:prstGeom prst="rect">
            <a:avLst/>
          </a:prstGeom>
          <a:noFill/>
        </p:spPr>
        <p:txBody>
          <a:bodyPr wrap="square" rtlCol="0">
            <a:spAutoFit/>
          </a:bodyPr>
          <a:lstStyle/>
          <a:p>
            <a:pPr algn="ctr"/>
            <a:r>
              <a:rPr lang="en-US" sz="2000" dirty="0"/>
              <a:t>How to promote healthy choices that</a:t>
            </a:r>
          </a:p>
          <a:p>
            <a:pPr algn="ctr"/>
            <a:r>
              <a:rPr lang="en-US" sz="2000" dirty="0"/>
              <a:t>grow your food business</a:t>
            </a:r>
          </a:p>
        </p:txBody>
      </p:sp>
      <p:pic>
        <p:nvPicPr>
          <p:cNvPr id="9" name="Picture 8">
            <a:extLst>
              <a:ext uri="{FF2B5EF4-FFF2-40B4-BE49-F238E27FC236}">
                <a16:creationId xmlns:a16="http://schemas.microsoft.com/office/drawing/2014/main" id="{545303E3-0EB1-744F-AE67-A8AB20B50488}"/>
              </a:ext>
            </a:extLst>
          </p:cNvPr>
          <p:cNvPicPr>
            <a:picLocks noChangeAspect="1"/>
          </p:cNvPicPr>
          <p:nvPr/>
        </p:nvPicPr>
        <p:blipFill>
          <a:blip r:embed="rId5"/>
          <a:stretch>
            <a:fillRect/>
          </a:stretch>
        </p:blipFill>
        <p:spPr>
          <a:xfrm>
            <a:off x="7123956" y="315359"/>
            <a:ext cx="1459430" cy="1032534"/>
          </a:xfrm>
          <a:prstGeom prst="rect">
            <a:avLst/>
          </a:prstGeom>
        </p:spPr>
      </p:pic>
      <p:sp>
        <p:nvSpPr>
          <p:cNvPr id="10" name="Rectangle 9">
            <a:extLst>
              <a:ext uri="{FF2B5EF4-FFF2-40B4-BE49-F238E27FC236}">
                <a16:creationId xmlns:a16="http://schemas.microsoft.com/office/drawing/2014/main" id="{C0387F04-355B-E749-8FD9-2149DFB4E10C}"/>
              </a:ext>
            </a:extLst>
          </p:cNvPr>
          <p:cNvSpPr/>
          <p:nvPr/>
        </p:nvSpPr>
        <p:spPr>
          <a:xfrm>
            <a:off x="0" y="7582"/>
            <a:ext cx="2379241" cy="307777"/>
          </a:xfrm>
          <a:prstGeom prst="rect">
            <a:avLst/>
          </a:prstGeom>
        </p:spPr>
        <p:txBody>
          <a:bodyPr wrap="none">
            <a:spAutoFit/>
          </a:bodyPr>
          <a:lstStyle/>
          <a:p>
            <a:r>
              <a:rPr lang="en-GB" sz="1400" dirty="0">
                <a:cs typeface="Calibri"/>
              </a:rPr>
              <a:t>© 2019 Feel Good Family Ltd. </a:t>
            </a:r>
          </a:p>
        </p:txBody>
      </p:sp>
    </p:spTree>
    <p:extLst>
      <p:ext uri="{BB962C8B-B14F-4D97-AF65-F5344CB8AC3E}">
        <p14:creationId xmlns:p14="http://schemas.microsoft.com/office/powerpoint/2010/main" val="114470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2000"/>
                                        <p:tgtEl>
                                          <p:spTgt spid="3">
                                            <p:txEl>
                                              <p:pRg st="3" end="3"/>
                                            </p:txEl>
                                          </p:spTgt>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9294"/>
            <a:ext cx="7886700" cy="1325563"/>
          </a:xfrm>
        </p:spPr>
        <p:txBody>
          <a:bodyPr>
            <a:normAutofit fontScale="90000"/>
          </a:bodyPr>
          <a:lstStyle/>
          <a:p>
            <a:r>
              <a:rPr lang="en-US" b="1" dirty="0"/>
              <a:t>Chapter 7</a:t>
            </a:r>
            <a:br>
              <a:rPr lang="en-US" b="1" dirty="0"/>
            </a:br>
            <a:r>
              <a:rPr lang="en-US" sz="3600" dirty="0"/>
              <a:t>Implementing your ideas and </a:t>
            </a:r>
            <a:br>
              <a:rPr lang="en-US" sz="3600" dirty="0"/>
            </a:br>
            <a:r>
              <a:rPr lang="en-US" sz="3600" dirty="0"/>
              <a:t>measuring success</a:t>
            </a:r>
            <a:endParaRPr lang="en-US" sz="3600" b="1" dirty="0"/>
          </a:p>
        </p:txBody>
      </p:sp>
      <p:sp>
        <p:nvSpPr>
          <p:cNvPr id="3" name="Content Placeholder 2"/>
          <p:cNvSpPr>
            <a:spLocks noGrp="1"/>
          </p:cNvSpPr>
          <p:nvPr>
            <p:ph idx="1"/>
          </p:nvPr>
        </p:nvSpPr>
        <p:spPr>
          <a:xfrm>
            <a:off x="628650" y="2101391"/>
            <a:ext cx="7886700" cy="4351338"/>
          </a:xfrm>
        </p:spPr>
        <p:txBody>
          <a:bodyPr/>
          <a:lstStyle/>
          <a:p>
            <a:r>
              <a:rPr lang="en-US" dirty="0"/>
              <a:t>Bringing your team with you.</a:t>
            </a:r>
          </a:p>
          <a:p>
            <a:r>
              <a:rPr lang="en-US" dirty="0"/>
              <a:t>Measuring success, what to measure and how often.</a:t>
            </a:r>
          </a:p>
          <a:p>
            <a:r>
              <a:rPr lang="en-US" dirty="0"/>
              <a:t>How to develop a plan using our helpful checklist.</a:t>
            </a:r>
          </a:p>
          <a:p>
            <a:pPr marL="0" indent="0">
              <a:buNone/>
            </a:pPr>
            <a:endParaRPr lang="en-US" sz="1600" dirty="0"/>
          </a:p>
          <a:p>
            <a:pPr marL="0" indent="0">
              <a:buNone/>
            </a:pPr>
            <a:r>
              <a:rPr lang="en-US" dirty="0"/>
              <a:t>By the end of this chapter you have all the tools you need to help you succeed.</a:t>
            </a:r>
          </a:p>
        </p:txBody>
      </p:sp>
      <p:pic>
        <p:nvPicPr>
          <p:cNvPr id="4" name="Content Placeholder 10">
            <a:extLst>
              <a:ext uri="{FF2B5EF4-FFF2-40B4-BE49-F238E27FC236}">
                <a16:creationId xmlns:a16="http://schemas.microsoft.com/office/drawing/2014/main" id="{C6EC7A2E-6377-DA41-87A0-E178A03F6A1A}"/>
              </a:ext>
            </a:extLst>
          </p:cNvPr>
          <p:cNvPicPr>
            <a:picLocks noChangeAspect="1"/>
          </p:cNvPicPr>
          <p:nvPr/>
        </p:nvPicPr>
        <p:blipFill>
          <a:blip r:embed="rId3"/>
          <a:stretch>
            <a:fillRect/>
          </a:stretch>
        </p:blipFill>
        <p:spPr>
          <a:xfrm>
            <a:off x="793490" y="5552634"/>
            <a:ext cx="2219779" cy="1357604"/>
          </a:xfrm>
          <a:prstGeom prst="rect">
            <a:avLst/>
          </a:prstGeom>
        </p:spPr>
      </p:pic>
      <p:grpSp>
        <p:nvGrpSpPr>
          <p:cNvPr id="5" name="Group 4">
            <a:extLst>
              <a:ext uri="{FF2B5EF4-FFF2-40B4-BE49-F238E27FC236}">
                <a16:creationId xmlns:a16="http://schemas.microsoft.com/office/drawing/2014/main" id="{3B7E44F6-0177-9248-9683-403D1A3B7414}"/>
              </a:ext>
            </a:extLst>
          </p:cNvPr>
          <p:cNvGrpSpPr/>
          <p:nvPr/>
        </p:nvGrpSpPr>
        <p:grpSpPr>
          <a:xfrm>
            <a:off x="3108862" y="5758711"/>
            <a:ext cx="1347015" cy="1142831"/>
            <a:chOff x="3108862" y="5758711"/>
            <a:chExt cx="1347015" cy="1142831"/>
          </a:xfrm>
        </p:grpSpPr>
        <p:pic>
          <p:nvPicPr>
            <p:cNvPr id="6" name="Picture 5">
              <a:extLst>
                <a:ext uri="{FF2B5EF4-FFF2-40B4-BE49-F238E27FC236}">
                  <a16:creationId xmlns:a16="http://schemas.microsoft.com/office/drawing/2014/main" id="{09773EAC-925C-E941-924B-8E816F62B046}"/>
                </a:ext>
              </a:extLst>
            </p:cNvPr>
            <p:cNvPicPr>
              <a:picLocks noChangeAspect="1"/>
            </p:cNvPicPr>
            <p:nvPr/>
          </p:nvPicPr>
          <p:blipFill>
            <a:blip r:embed="rId4"/>
            <a:stretch>
              <a:fillRect/>
            </a:stretch>
          </p:blipFill>
          <p:spPr>
            <a:xfrm>
              <a:off x="3108862" y="5758711"/>
              <a:ext cx="1347015" cy="1142831"/>
            </a:xfrm>
            <a:prstGeom prst="rect">
              <a:avLst/>
            </a:prstGeom>
          </p:spPr>
        </p:pic>
        <p:pic>
          <p:nvPicPr>
            <p:cNvPr id="7" name="Picture 6">
              <a:extLst>
                <a:ext uri="{FF2B5EF4-FFF2-40B4-BE49-F238E27FC236}">
                  <a16:creationId xmlns:a16="http://schemas.microsoft.com/office/drawing/2014/main" id="{0B623745-1BED-DD45-BDD6-2E3EDD5F6C6A}"/>
                </a:ext>
              </a:extLst>
            </p:cNvPr>
            <p:cNvPicPr>
              <a:picLocks noChangeAspect="1"/>
            </p:cNvPicPr>
            <p:nvPr/>
          </p:nvPicPr>
          <p:blipFill>
            <a:blip r:embed="rId5"/>
            <a:stretch>
              <a:fillRect/>
            </a:stretch>
          </p:blipFill>
          <p:spPr>
            <a:xfrm>
              <a:off x="3423929" y="5976394"/>
              <a:ext cx="777886" cy="710846"/>
            </a:xfrm>
            <a:prstGeom prst="rect">
              <a:avLst/>
            </a:prstGeom>
          </p:spPr>
        </p:pic>
      </p:grpSp>
      <p:sp>
        <p:nvSpPr>
          <p:cNvPr id="8" name="TextBox 7">
            <a:extLst>
              <a:ext uri="{FF2B5EF4-FFF2-40B4-BE49-F238E27FC236}">
                <a16:creationId xmlns:a16="http://schemas.microsoft.com/office/drawing/2014/main" id="{FC75A29C-58BE-CD4B-BA89-20742465E97D}"/>
              </a:ext>
            </a:extLst>
          </p:cNvPr>
          <p:cNvSpPr txBox="1"/>
          <p:nvPr/>
        </p:nvSpPr>
        <p:spPr>
          <a:xfrm>
            <a:off x="4291578" y="5877493"/>
            <a:ext cx="4494893" cy="707886"/>
          </a:xfrm>
          <a:prstGeom prst="rect">
            <a:avLst/>
          </a:prstGeom>
          <a:noFill/>
        </p:spPr>
        <p:txBody>
          <a:bodyPr wrap="square" rtlCol="0">
            <a:spAutoFit/>
          </a:bodyPr>
          <a:lstStyle/>
          <a:p>
            <a:pPr algn="ctr"/>
            <a:r>
              <a:rPr lang="en-US" sz="2000" dirty="0"/>
              <a:t>How to promote healthy choices that</a:t>
            </a:r>
          </a:p>
          <a:p>
            <a:pPr algn="ctr"/>
            <a:r>
              <a:rPr lang="en-US" sz="2000" dirty="0"/>
              <a:t>grow your food business</a:t>
            </a:r>
          </a:p>
        </p:txBody>
      </p:sp>
      <p:pic>
        <p:nvPicPr>
          <p:cNvPr id="9" name="Picture 8">
            <a:extLst>
              <a:ext uri="{FF2B5EF4-FFF2-40B4-BE49-F238E27FC236}">
                <a16:creationId xmlns:a16="http://schemas.microsoft.com/office/drawing/2014/main" id="{866293AB-3A7E-F642-AA99-D434FEADCD11}"/>
              </a:ext>
            </a:extLst>
          </p:cNvPr>
          <p:cNvPicPr>
            <a:picLocks noChangeAspect="1"/>
          </p:cNvPicPr>
          <p:nvPr/>
        </p:nvPicPr>
        <p:blipFill>
          <a:blip r:embed="rId6"/>
          <a:stretch>
            <a:fillRect/>
          </a:stretch>
        </p:blipFill>
        <p:spPr>
          <a:xfrm>
            <a:off x="7123956" y="315359"/>
            <a:ext cx="1459430" cy="1032534"/>
          </a:xfrm>
          <a:prstGeom prst="rect">
            <a:avLst/>
          </a:prstGeom>
        </p:spPr>
      </p:pic>
      <p:sp>
        <p:nvSpPr>
          <p:cNvPr id="10" name="Rectangle 9">
            <a:extLst>
              <a:ext uri="{FF2B5EF4-FFF2-40B4-BE49-F238E27FC236}">
                <a16:creationId xmlns:a16="http://schemas.microsoft.com/office/drawing/2014/main" id="{97466FED-A972-C044-A389-8D40F3BD556F}"/>
              </a:ext>
            </a:extLst>
          </p:cNvPr>
          <p:cNvSpPr/>
          <p:nvPr/>
        </p:nvSpPr>
        <p:spPr>
          <a:xfrm>
            <a:off x="0" y="7582"/>
            <a:ext cx="2379241" cy="307777"/>
          </a:xfrm>
          <a:prstGeom prst="rect">
            <a:avLst/>
          </a:prstGeom>
        </p:spPr>
        <p:txBody>
          <a:bodyPr wrap="none">
            <a:spAutoFit/>
          </a:bodyPr>
          <a:lstStyle/>
          <a:p>
            <a:r>
              <a:rPr lang="en-GB" sz="1400" dirty="0">
                <a:cs typeface="Calibri"/>
              </a:rPr>
              <a:t>© 2019 Feel Good Family Ltd. </a:t>
            </a:r>
          </a:p>
        </p:txBody>
      </p:sp>
    </p:spTree>
    <p:extLst>
      <p:ext uri="{BB962C8B-B14F-4D97-AF65-F5344CB8AC3E}">
        <p14:creationId xmlns:p14="http://schemas.microsoft.com/office/powerpoint/2010/main" val="156847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Chapter 8</a:t>
            </a:r>
            <a:br>
              <a:rPr lang="en-US" b="1" dirty="0"/>
            </a:br>
            <a:r>
              <a:rPr lang="en-US" sz="3200" dirty="0"/>
              <a:t>Case studies</a:t>
            </a:r>
            <a:endParaRPr lang="en-US" sz="3200" b="1" dirty="0"/>
          </a:p>
        </p:txBody>
      </p:sp>
      <p:sp>
        <p:nvSpPr>
          <p:cNvPr id="3" name="Content Placeholder 2"/>
          <p:cNvSpPr>
            <a:spLocks noGrp="1"/>
          </p:cNvSpPr>
          <p:nvPr>
            <p:ph idx="1"/>
          </p:nvPr>
        </p:nvSpPr>
        <p:spPr>
          <a:xfrm>
            <a:off x="628650" y="1854650"/>
            <a:ext cx="7886700" cy="4351338"/>
          </a:xfrm>
        </p:spPr>
        <p:txBody>
          <a:bodyPr>
            <a:normAutofit/>
          </a:bodyPr>
          <a:lstStyle/>
          <a:p>
            <a:r>
              <a:rPr lang="en-US" dirty="0"/>
              <a:t>Including hotel restaurant, workplace canteen, takeaway, pub, primary school and secondary school.</a:t>
            </a:r>
          </a:p>
          <a:p>
            <a:endParaRPr lang="en-US" sz="1600" dirty="0"/>
          </a:p>
          <a:p>
            <a:pPr marL="0" indent="0">
              <a:buNone/>
            </a:pPr>
            <a:r>
              <a:rPr lang="en-US" dirty="0"/>
              <a:t>Whatever your food business environment, these case studies will stimulate ideas to apply in your own setting.</a:t>
            </a:r>
          </a:p>
        </p:txBody>
      </p:sp>
      <p:pic>
        <p:nvPicPr>
          <p:cNvPr id="4" name="Content Placeholder 10">
            <a:extLst>
              <a:ext uri="{FF2B5EF4-FFF2-40B4-BE49-F238E27FC236}">
                <a16:creationId xmlns:a16="http://schemas.microsoft.com/office/drawing/2014/main" id="{4719931E-B916-A545-8450-845590B10DC1}"/>
              </a:ext>
            </a:extLst>
          </p:cNvPr>
          <p:cNvPicPr>
            <a:picLocks noChangeAspect="1"/>
          </p:cNvPicPr>
          <p:nvPr/>
        </p:nvPicPr>
        <p:blipFill>
          <a:blip r:embed="rId3"/>
          <a:stretch>
            <a:fillRect/>
          </a:stretch>
        </p:blipFill>
        <p:spPr>
          <a:xfrm>
            <a:off x="793490" y="5552634"/>
            <a:ext cx="2219779" cy="1357604"/>
          </a:xfrm>
          <a:prstGeom prst="rect">
            <a:avLst/>
          </a:prstGeom>
        </p:spPr>
      </p:pic>
      <p:grpSp>
        <p:nvGrpSpPr>
          <p:cNvPr id="5" name="Group 4">
            <a:extLst>
              <a:ext uri="{FF2B5EF4-FFF2-40B4-BE49-F238E27FC236}">
                <a16:creationId xmlns:a16="http://schemas.microsoft.com/office/drawing/2014/main" id="{B2EF0237-8813-9542-8CB0-86C04AE6C46A}"/>
              </a:ext>
            </a:extLst>
          </p:cNvPr>
          <p:cNvGrpSpPr/>
          <p:nvPr/>
        </p:nvGrpSpPr>
        <p:grpSpPr>
          <a:xfrm>
            <a:off x="3108862" y="5758711"/>
            <a:ext cx="1347015" cy="1142831"/>
            <a:chOff x="3108862" y="5758711"/>
            <a:chExt cx="1347015" cy="1142831"/>
          </a:xfrm>
        </p:grpSpPr>
        <p:pic>
          <p:nvPicPr>
            <p:cNvPr id="6" name="Picture 5">
              <a:extLst>
                <a:ext uri="{FF2B5EF4-FFF2-40B4-BE49-F238E27FC236}">
                  <a16:creationId xmlns:a16="http://schemas.microsoft.com/office/drawing/2014/main" id="{1E3B4DB3-4ACD-A64C-A18C-9B3432CB8B7B}"/>
                </a:ext>
              </a:extLst>
            </p:cNvPr>
            <p:cNvPicPr>
              <a:picLocks noChangeAspect="1"/>
            </p:cNvPicPr>
            <p:nvPr/>
          </p:nvPicPr>
          <p:blipFill>
            <a:blip r:embed="rId4"/>
            <a:stretch>
              <a:fillRect/>
            </a:stretch>
          </p:blipFill>
          <p:spPr>
            <a:xfrm>
              <a:off x="3108862" y="5758711"/>
              <a:ext cx="1347015" cy="1142831"/>
            </a:xfrm>
            <a:prstGeom prst="rect">
              <a:avLst/>
            </a:prstGeom>
          </p:spPr>
        </p:pic>
        <p:pic>
          <p:nvPicPr>
            <p:cNvPr id="7" name="Picture 6">
              <a:extLst>
                <a:ext uri="{FF2B5EF4-FFF2-40B4-BE49-F238E27FC236}">
                  <a16:creationId xmlns:a16="http://schemas.microsoft.com/office/drawing/2014/main" id="{E0BCD8A5-247A-4045-A2EC-133DE36E2EEE}"/>
                </a:ext>
              </a:extLst>
            </p:cNvPr>
            <p:cNvPicPr>
              <a:picLocks noChangeAspect="1"/>
            </p:cNvPicPr>
            <p:nvPr/>
          </p:nvPicPr>
          <p:blipFill>
            <a:blip r:embed="rId5"/>
            <a:stretch>
              <a:fillRect/>
            </a:stretch>
          </p:blipFill>
          <p:spPr>
            <a:xfrm>
              <a:off x="3423929" y="5976394"/>
              <a:ext cx="777886" cy="710846"/>
            </a:xfrm>
            <a:prstGeom prst="rect">
              <a:avLst/>
            </a:prstGeom>
          </p:spPr>
        </p:pic>
      </p:grpSp>
      <p:sp>
        <p:nvSpPr>
          <p:cNvPr id="8" name="TextBox 7">
            <a:extLst>
              <a:ext uri="{FF2B5EF4-FFF2-40B4-BE49-F238E27FC236}">
                <a16:creationId xmlns:a16="http://schemas.microsoft.com/office/drawing/2014/main" id="{18305E55-E6EC-AE4C-9407-1E6C711A6F57}"/>
              </a:ext>
            </a:extLst>
          </p:cNvPr>
          <p:cNvSpPr txBox="1"/>
          <p:nvPr/>
        </p:nvSpPr>
        <p:spPr>
          <a:xfrm>
            <a:off x="4291578" y="5877493"/>
            <a:ext cx="4494893" cy="707886"/>
          </a:xfrm>
          <a:prstGeom prst="rect">
            <a:avLst/>
          </a:prstGeom>
          <a:noFill/>
        </p:spPr>
        <p:txBody>
          <a:bodyPr wrap="square" rtlCol="0">
            <a:spAutoFit/>
          </a:bodyPr>
          <a:lstStyle/>
          <a:p>
            <a:pPr algn="ctr"/>
            <a:r>
              <a:rPr lang="en-US" sz="2000" dirty="0"/>
              <a:t>How to promote healthy choices that</a:t>
            </a:r>
          </a:p>
          <a:p>
            <a:pPr algn="ctr"/>
            <a:r>
              <a:rPr lang="en-US" sz="2000" dirty="0"/>
              <a:t>grow your food business</a:t>
            </a:r>
          </a:p>
        </p:txBody>
      </p:sp>
      <p:pic>
        <p:nvPicPr>
          <p:cNvPr id="9" name="Picture 8">
            <a:extLst>
              <a:ext uri="{FF2B5EF4-FFF2-40B4-BE49-F238E27FC236}">
                <a16:creationId xmlns:a16="http://schemas.microsoft.com/office/drawing/2014/main" id="{F846FCD5-DDB7-A646-9EF5-C9B630DC59A3}"/>
              </a:ext>
            </a:extLst>
          </p:cNvPr>
          <p:cNvPicPr>
            <a:picLocks noChangeAspect="1"/>
          </p:cNvPicPr>
          <p:nvPr/>
        </p:nvPicPr>
        <p:blipFill>
          <a:blip r:embed="rId6"/>
          <a:stretch>
            <a:fillRect/>
          </a:stretch>
        </p:blipFill>
        <p:spPr>
          <a:xfrm>
            <a:off x="7123956" y="315359"/>
            <a:ext cx="1459430" cy="1032534"/>
          </a:xfrm>
          <a:prstGeom prst="rect">
            <a:avLst/>
          </a:prstGeom>
        </p:spPr>
      </p:pic>
      <p:sp>
        <p:nvSpPr>
          <p:cNvPr id="10" name="Rectangle 9">
            <a:extLst>
              <a:ext uri="{FF2B5EF4-FFF2-40B4-BE49-F238E27FC236}">
                <a16:creationId xmlns:a16="http://schemas.microsoft.com/office/drawing/2014/main" id="{68DA7DBF-7572-3740-9430-7DC233AB57C6}"/>
              </a:ext>
            </a:extLst>
          </p:cNvPr>
          <p:cNvSpPr/>
          <p:nvPr/>
        </p:nvSpPr>
        <p:spPr>
          <a:xfrm>
            <a:off x="0" y="7582"/>
            <a:ext cx="2379241" cy="307777"/>
          </a:xfrm>
          <a:prstGeom prst="rect">
            <a:avLst/>
          </a:prstGeom>
        </p:spPr>
        <p:txBody>
          <a:bodyPr wrap="none">
            <a:spAutoFit/>
          </a:bodyPr>
          <a:lstStyle/>
          <a:p>
            <a:r>
              <a:rPr lang="en-GB" sz="1400" dirty="0">
                <a:cs typeface="Calibri"/>
              </a:rPr>
              <a:t>© 2019 Feel Good Family Ltd. </a:t>
            </a:r>
          </a:p>
        </p:txBody>
      </p:sp>
    </p:spTree>
    <p:extLst>
      <p:ext uri="{BB962C8B-B14F-4D97-AF65-F5344CB8AC3E}">
        <p14:creationId xmlns:p14="http://schemas.microsoft.com/office/powerpoint/2010/main" val="175691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dissolve">
                                      <p:cBhvr>
                                        <p:cTn id="11"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Exclusive resources</a:t>
            </a:r>
          </a:p>
        </p:txBody>
      </p:sp>
      <p:sp>
        <p:nvSpPr>
          <p:cNvPr id="3" name="Content Placeholder 2"/>
          <p:cNvSpPr>
            <a:spLocks noGrp="1"/>
          </p:cNvSpPr>
          <p:nvPr>
            <p:ph idx="1"/>
          </p:nvPr>
        </p:nvSpPr>
        <p:spPr>
          <a:xfrm>
            <a:off x="628650" y="1397659"/>
            <a:ext cx="7886700" cy="4361051"/>
          </a:xfrm>
        </p:spPr>
        <p:txBody>
          <a:bodyPr>
            <a:normAutofit fontScale="55000" lnSpcReduction="20000"/>
          </a:bodyPr>
          <a:lstStyle/>
          <a:p>
            <a:pPr marL="0" indent="0">
              <a:lnSpc>
                <a:spcPct val="120000"/>
              </a:lnSpc>
              <a:buNone/>
            </a:pPr>
            <a:r>
              <a:rPr lang="en-GB" sz="3300" dirty="0"/>
              <a:t>B</a:t>
            </a:r>
            <a:r>
              <a:rPr lang="en-US" sz="3300" dirty="0"/>
              <a:t>y buying our book you get exclusive access to useful resources like our Healthy Profits checklist, case studies</a:t>
            </a:r>
            <a:r>
              <a:rPr lang="en-GB" sz="3300" dirty="0"/>
              <a:t> and </a:t>
            </a:r>
            <a:r>
              <a:rPr lang="en-US" sz="3300" dirty="0"/>
              <a:t>action plan templates to name just a few!</a:t>
            </a:r>
            <a:endParaRPr lang="en-GB" sz="3300" dirty="0"/>
          </a:p>
          <a:p>
            <a:pPr marL="0" indent="0">
              <a:lnSpc>
                <a:spcPct val="120000"/>
              </a:lnSpc>
              <a:buNone/>
            </a:pPr>
            <a:r>
              <a:rPr lang="en-GB" sz="3100" dirty="0"/>
              <a:t>Follow us on social media where we regularly share tips and ideas:</a:t>
            </a:r>
          </a:p>
          <a:p>
            <a:pPr marL="0" indent="0">
              <a:lnSpc>
                <a:spcPct val="120000"/>
              </a:lnSpc>
              <a:buNone/>
            </a:pPr>
            <a:r>
              <a:rPr lang="en-GB" sz="3100" dirty="0"/>
              <a:t>	Twitter </a:t>
            </a:r>
            <a:r>
              <a:rPr lang="en-GB" sz="3100" dirty="0">
                <a:solidFill>
                  <a:srgbClr val="3886E3"/>
                </a:solidFill>
              </a:rPr>
              <a:t>@feelgood_family </a:t>
            </a:r>
            <a:r>
              <a:rPr lang="en-GB" sz="3100" dirty="0"/>
              <a:t>and </a:t>
            </a:r>
            <a:r>
              <a:rPr lang="en-GB" sz="3100" dirty="0">
                <a:solidFill>
                  <a:srgbClr val="3886E3"/>
                </a:solidFill>
              </a:rPr>
              <a:t>@healthy_profit </a:t>
            </a:r>
          </a:p>
          <a:p>
            <a:pPr marL="0" indent="0">
              <a:lnSpc>
                <a:spcPct val="120000"/>
              </a:lnSpc>
              <a:buNone/>
            </a:pPr>
            <a:r>
              <a:rPr lang="en-GB" sz="3100" dirty="0"/>
              <a:t>	Facebook </a:t>
            </a:r>
            <a:r>
              <a:rPr lang="en-GB" sz="3100" dirty="0">
                <a:solidFill>
                  <a:srgbClr val="3886E3"/>
                </a:solidFill>
              </a:rPr>
              <a:t>@healthyprofitsfgf </a:t>
            </a:r>
          </a:p>
          <a:p>
            <a:pPr marL="0" indent="0">
              <a:lnSpc>
                <a:spcPct val="120000"/>
              </a:lnSpc>
              <a:buNone/>
            </a:pPr>
            <a:r>
              <a:rPr lang="en-GB" sz="3100" dirty="0"/>
              <a:t>	Instagram </a:t>
            </a:r>
            <a:r>
              <a:rPr lang="en-GB" sz="3100" dirty="0">
                <a:solidFill>
                  <a:srgbClr val="3886E3"/>
                </a:solidFill>
              </a:rPr>
              <a:t>@healthy_profits </a:t>
            </a:r>
            <a:r>
              <a:rPr lang="en-GB" sz="3100" dirty="0"/>
              <a:t>as Tracey sails around the world finding out how 	feel good healthy foods are promoted overseas.</a:t>
            </a:r>
          </a:p>
          <a:p>
            <a:pPr marL="0" indent="0">
              <a:lnSpc>
                <a:spcPct val="120000"/>
              </a:lnSpc>
              <a:buNone/>
            </a:pPr>
            <a:r>
              <a:rPr lang="en-GB" sz="3100" dirty="0"/>
              <a:t>	LinkedIn </a:t>
            </a:r>
            <a:r>
              <a:rPr lang="en-GB" sz="3100" dirty="0">
                <a:solidFill>
                  <a:srgbClr val="3886E3"/>
                </a:solidFill>
              </a:rPr>
              <a:t>https://</a:t>
            </a:r>
            <a:r>
              <a:rPr lang="en-GB" sz="3100" dirty="0" err="1">
                <a:solidFill>
                  <a:srgbClr val="3886E3"/>
                </a:solidFill>
              </a:rPr>
              <a:t>www.linkedin.com</a:t>
            </a:r>
            <a:r>
              <a:rPr lang="en-GB" sz="3100" dirty="0">
                <a:solidFill>
                  <a:srgbClr val="3886E3"/>
                </a:solidFill>
              </a:rPr>
              <a:t>/showcase/healthy-profits/</a:t>
            </a:r>
          </a:p>
          <a:p>
            <a:pPr marL="0" indent="0">
              <a:lnSpc>
                <a:spcPct val="120000"/>
              </a:lnSpc>
              <a:buNone/>
            </a:pPr>
            <a:r>
              <a:rPr lang="en-GB" sz="3100" dirty="0"/>
              <a:t>If you want more support, email us at </a:t>
            </a:r>
            <a:r>
              <a:rPr lang="en-GB" sz="3100" dirty="0" err="1">
                <a:solidFill>
                  <a:srgbClr val="3886E3"/>
                </a:solidFill>
              </a:rPr>
              <a:t>info@feelgoodfamily.co.uk</a:t>
            </a:r>
            <a:r>
              <a:rPr lang="en-GB" sz="3100" dirty="0">
                <a:solidFill>
                  <a:srgbClr val="3886E3"/>
                </a:solidFill>
              </a:rPr>
              <a:t> </a:t>
            </a:r>
            <a:r>
              <a:rPr lang="en-GB" sz="3100" dirty="0"/>
              <a:t>and we will get right back to you. Our accredited </a:t>
            </a:r>
            <a:r>
              <a:rPr lang="en-GB" sz="3100" dirty="0">
                <a:solidFill>
                  <a:srgbClr val="3886E3"/>
                </a:solidFill>
              </a:rPr>
              <a:t>Healthy Profits workshop </a:t>
            </a:r>
            <a:r>
              <a:rPr lang="en-GB" sz="3100" dirty="0"/>
              <a:t>is also available if you want to develop a tailored plan for your business with support from us. Get in touch for more details.</a:t>
            </a:r>
          </a:p>
        </p:txBody>
      </p:sp>
      <p:pic>
        <p:nvPicPr>
          <p:cNvPr id="36" name="Picture 35" descr="/var/folders/9l/3r4x8dpd03q7wpvtn96vwg180000gn/T/com.microsoft.Word/Content.MSO/11DF6D7.tmp">
            <a:extLst>
              <a:ext uri="{FF2B5EF4-FFF2-40B4-BE49-F238E27FC236}">
                <a16:creationId xmlns:a16="http://schemas.microsoft.com/office/drawing/2014/main" id="{6FB7CE1D-72BA-CF49-8D58-C5D4E1F8AF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310821" y="2506433"/>
            <a:ext cx="190500" cy="190500"/>
          </a:xfrm>
          <a:prstGeom prst="rect">
            <a:avLst/>
          </a:prstGeom>
          <a:noFill/>
          <a:ln>
            <a:noFill/>
          </a:ln>
        </p:spPr>
      </p:pic>
      <p:pic>
        <p:nvPicPr>
          <p:cNvPr id="37" name="Picture 36" descr="/var/folders/9l/3r4x8dpd03q7wpvtn96vwg180000gn/T/com.microsoft.Word/Content.MSO/D19E9DFD.tmp">
            <a:extLst>
              <a:ext uri="{FF2B5EF4-FFF2-40B4-BE49-F238E27FC236}">
                <a16:creationId xmlns:a16="http://schemas.microsoft.com/office/drawing/2014/main" id="{83088C94-38AB-DD4E-82B1-F6B6E27C1F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283607" y="2889929"/>
            <a:ext cx="203200" cy="203200"/>
          </a:xfrm>
          <a:prstGeom prst="rect">
            <a:avLst/>
          </a:prstGeom>
          <a:noFill/>
          <a:ln>
            <a:noFill/>
          </a:ln>
        </p:spPr>
      </p:pic>
      <p:pic>
        <p:nvPicPr>
          <p:cNvPr id="38" name="Picture 37" descr="/var/folders/9l/3r4x8dpd03q7wpvtn96vwg180000gn/T/com.microsoft.Word/Content.MSO/6C607B0F.tmp">
            <a:extLst>
              <a:ext uri="{FF2B5EF4-FFF2-40B4-BE49-F238E27FC236}">
                <a16:creationId xmlns:a16="http://schemas.microsoft.com/office/drawing/2014/main" id="{D0F2680F-04B2-5543-B60D-42BF8149827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285421" y="3291909"/>
            <a:ext cx="215900" cy="215900"/>
          </a:xfrm>
          <a:prstGeom prst="rect">
            <a:avLst/>
          </a:prstGeom>
          <a:noFill/>
          <a:ln>
            <a:noFill/>
          </a:ln>
        </p:spPr>
      </p:pic>
      <p:pic>
        <p:nvPicPr>
          <p:cNvPr id="39" name="Picture 38" descr="/var/folders/9l/3r4x8dpd03q7wpvtn96vwg180000gn/T/com.microsoft.Word/Content.MSO/7C4C06F5.tmp">
            <a:extLst>
              <a:ext uri="{FF2B5EF4-FFF2-40B4-BE49-F238E27FC236}">
                <a16:creationId xmlns:a16="http://schemas.microsoft.com/office/drawing/2014/main" id="{D2335B91-5D51-CA4C-9698-5284F4FF0598}"/>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310821" y="3950157"/>
            <a:ext cx="190500" cy="190500"/>
          </a:xfrm>
          <a:prstGeom prst="rect">
            <a:avLst/>
          </a:prstGeom>
          <a:noFill/>
          <a:ln>
            <a:noFill/>
          </a:ln>
        </p:spPr>
      </p:pic>
      <p:pic>
        <p:nvPicPr>
          <p:cNvPr id="40" name="Content Placeholder 10">
            <a:extLst>
              <a:ext uri="{FF2B5EF4-FFF2-40B4-BE49-F238E27FC236}">
                <a16:creationId xmlns:a16="http://schemas.microsoft.com/office/drawing/2014/main" id="{62EF0EA6-DB12-BE42-AE81-65F458919A8C}"/>
              </a:ext>
            </a:extLst>
          </p:cNvPr>
          <p:cNvPicPr>
            <a:picLocks noChangeAspect="1"/>
          </p:cNvPicPr>
          <p:nvPr/>
        </p:nvPicPr>
        <p:blipFill>
          <a:blip r:embed="rId7"/>
          <a:stretch>
            <a:fillRect/>
          </a:stretch>
        </p:blipFill>
        <p:spPr>
          <a:xfrm>
            <a:off x="793490" y="5552634"/>
            <a:ext cx="2219779" cy="1357604"/>
          </a:xfrm>
          <a:prstGeom prst="rect">
            <a:avLst/>
          </a:prstGeom>
        </p:spPr>
      </p:pic>
      <p:grpSp>
        <p:nvGrpSpPr>
          <p:cNvPr id="41" name="Group 40">
            <a:extLst>
              <a:ext uri="{FF2B5EF4-FFF2-40B4-BE49-F238E27FC236}">
                <a16:creationId xmlns:a16="http://schemas.microsoft.com/office/drawing/2014/main" id="{8C783384-A587-FB40-B7F5-D6BE8CA49095}"/>
              </a:ext>
            </a:extLst>
          </p:cNvPr>
          <p:cNvGrpSpPr/>
          <p:nvPr/>
        </p:nvGrpSpPr>
        <p:grpSpPr>
          <a:xfrm>
            <a:off x="3108862" y="5758711"/>
            <a:ext cx="1347015" cy="1142831"/>
            <a:chOff x="3108862" y="5758711"/>
            <a:chExt cx="1347015" cy="1142831"/>
          </a:xfrm>
        </p:grpSpPr>
        <p:pic>
          <p:nvPicPr>
            <p:cNvPr id="42" name="Picture 41">
              <a:extLst>
                <a:ext uri="{FF2B5EF4-FFF2-40B4-BE49-F238E27FC236}">
                  <a16:creationId xmlns:a16="http://schemas.microsoft.com/office/drawing/2014/main" id="{83531AA7-E501-0E47-B492-128460615F73}"/>
                </a:ext>
              </a:extLst>
            </p:cNvPr>
            <p:cNvPicPr>
              <a:picLocks noChangeAspect="1"/>
            </p:cNvPicPr>
            <p:nvPr/>
          </p:nvPicPr>
          <p:blipFill>
            <a:blip r:embed="rId8"/>
            <a:stretch>
              <a:fillRect/>
            </a:stretch>
          </p:blipFill>
          <p:spPr>
            <a:xfrm>
              <a:off x="3108862" y="5758711"/>
              <a:ext cx="1347015" cy="1142831"/>
            </a:xfrm>
            <a:prstGeom prst="rect">
              <a:avLst/>
            </a:prstGeom>
          </p:spPr>
        </p:pic>
        <p:pic>
          <p:nvPicPr>
            <p:cNvPr id="43" name="Picture 42">
              <a:extLst>
                <a:ext uri="{FF2B5EF4-FFF2-40B4-BE49-F238E27FC236}">
                  <a16:creationId xmlns:a16="http://schemas.microsoft.com/office/drawing/2014/main" id="{F2C46857-E670-9142-9F13-96872098940A}"/>
                </a:ext>
              </a:extLst>
            </p:cNvPr>
            <p:cNvPicPr>
              <a:picLocks noChangeAspect="1"/>
            </p:cNvPicPr>
            <p:nvPr/>
          </p:nvPicPr>
          <p:blipFill>
            <a:blip r:embed="rId9"/>
            <a:stretch>
              <a:fillRect/>
            </a:stretch>
          </p:blipFill>
          <p:spPr>
            <a:xfrm>
              <a:off x="3423929" y="5976394"/>
              <a:ext cx="777886" cy="710846"/>
            </a:xfrm>
            <a:prstGeom prst="rect">
              <a:avLst/>
            </a:prstGeom>
          </p:spPr>
        </p:pic>
      </p:grpSp>
      <p:sp>
        <p:nvSpPr>
          <p:cNvPr id="44" name="TextBox 43">
            <a:extLst>
              <a:ext uri="{FF2B5EF4-FFF2-40B4-BE49-F238E27FC236}">
                <a16:creationId xmlns:a16="http://schemas.microsoft.com/office/drawing/2014/main" id="{F6959502-8649-2C45-9E35-E70F5638A84E}"/>
              </a:ext>
            </a:extLst>
          </p:cNvPr>
          <p:cNvSpPr txBox="1"/>
          <p:nvPr/>
        </p:nvSpPr>
        <p:spPr>
          <a:xfrm>
            <a:off x="4291578" y="5877493"/>
            <a:ext cx="4494893" cy="707886"/>
          </a:xfrm>
          <a:prstGeom prst="rect">
            <a:avLst/>
          </a:prstGeom>
          <a:noFill/>
        </p:spPr>
        <p:txBody>
          <a:bodyPr wrap="square" rtlCol="0">
            <a:spAutoFit/>
          </a:bodyPr>
          <a:lstStyle/>
          <a:p>
            <a:pPr algn="ctr"/>
            <a:r>
              <a:rPr lang="en-US" sz="2000" dirty="0"/>
              <a:t>How to promote healthy choices that</a:t>
            </a:r>
          </a:p>
          <a:p>
            <a:pPr algn="ctr"/>
            <a:r>
              <a:rPr lang="en-US" sz="2000" dirty="0"/>
              <a:t>grow your food business</a:t>
            </a:r>
          </a:p>
        </p:txBody>
      </p:sp>
      <p:pic>
        <p:nvPicPr>
          <p:cNvPr id="45" name="Picture 44">
            <a:extLst>
              <a:ext uri="{FF2B5EF4-FFF2-40B4-BE49-F238E27FC236}">
                <a16:creationId xmlns:a16="http://schemas.microsoft.com/office/drawing/2014/main" id="{4E8C3748-2CA7-D941-8C4B-A978610F0E32}"/>
              </a:ext>
            </a:extLst>
          </p:cNvPr>
          <p:cNvPicPr>
            <a:picLocks noChangeAspect="1"/>
          </p:cNvPicPr>
          <p:nvPr/>
        </p:nvPicPr>
        <p:blipFill>
          <a:blip r:embed="rId10"/>
          <a:stretch>
            <a:fillRect/>
          </a:stretch>
        </p:blipFill>
        <p:spPr>
          <a:xfrm>
            <a:off x="7123956" y="315359"/>
            <a:ext cx="1459430" cy="1032534"/>
          </a:xfrm>
          <a:prstGeom prst="rect">
            <a:avLst/>
          </a:prstGeom>
        </p:spPr>
      </p:pic>
      <p:sp>
        <p:nvSpPr>
          <p:cNvPr id="46" name="Rectangle 45">
            <a:extLst>
              <a:ext uri="{FF2B5EF4-FFF2-40B4-BE49-F238E27FC236}">
                <a16:creationId xmlns:a16="http://schemas.microsoft.com/office/drawing/2014/main" id="{3C623E80-10CD-8B41-AB75-98DFD46DE122}"/>
              </a:ext>
            </a:extLst>
          </p:cNvPr>
          <p:cNvSpPr/>
          <p:nvPr/>
        </p:nvSpPr>
        <p:spPr>
          <a:xfrm>
            <a:off x="0" y="7582"/>
            <a:ext cx="2379241" cy="307777"/>
          </a:xfrm>
          <a:prstGeom prst="rect">
            <a:avLst/>
          </a:prstGeom>
        </p:spPr>
        <p:txBody>
          <a:bodyPr wrap="none">
            <a:spAutoFit/>
          </a:bodyPr>
          <a:lstStyle/>
          <a:p>
            <a:r>
              <a:rPr lang="en-GB" sz="1400" dirty="0">
                <a:cs typeface="Calibri"/>
              </a:rPr>
              <a:t>© 2019 Feel Good Family Ltd. </a:t>
            </a:r>
          </a:p>
        </p:txBody>
      </p:sp>
    </p:spTree>
    <p:extLst>
      <p:ext uri="{BB962C8B-B14F-4D97-AF65-F5344CB8AC3E}">
        <p14:creationId xmlns:p14="http://schemas.microsoft.com/office/powerpoint/2010/main" val="15189969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820" y="-1"/>
            <a:ext cx="10699309" cy="6966857"/>
          </a:xfrm>
          <a:prstGeom prst="rect">
            <a:avLst/>
          </a:prstGeom>
        </p:spPr>
      </p:pic>
      <p:sp>
        <p:nvSpPr>
          <p:cNvPr id="4" name="Footer Placeholder 3"/>
          <p:cNvSpPr>
            <a:spLocks noGrp="1"/>
          </p:cNvSpPr>
          <p:nvPr>
            <p:ph type="ftr" sz="quarter" idx="11"/>
          </p:nvPr>
        </p:nvSpPr>
        <p:spPr/>
        <p:txBody>
          <a:bodyPr/>
          <a:lstStyle/>
          <a:p>
            <a:r>
              <a:rPr lang="en-GB" dirty="0"/>
              <a:t>Making Every Day Feel Good</a:t>
            </a:r>
            <a:endParaRPr lang="en-US" dirty="0"/>
          </a:p>
        </p:txBody>
      </p:sp>
      <p:sp>
        <p:nvSpPr>
          <p:cNvPr id="6" name="TextBox 5"/>
          <p:cNvSpPr txBox="1"/>
          <p:nvPr/>
        </p:nvSpPr>
        <p:spPr>
          <a:xfrm>
            <a:off x="154991" y="5403085"/>
            <a:ext cx="4852440" cy="707886"/>
          </a:xfrm>
          <a:prstGeom prst="rect">
            <a:avLst/>
          </a:prstGeom>
          <a:noFill/>
        </p:spPr>
        <p:txBody>
          <a:bodyPr wrap="square" rtlCol="0">
            <a:spAutoFit/>
          </a:bodyPr>
          <a:lstStyle/>
          <a:p>
            <a:r>
              <a:rPr lang="en-US" sz="2000" dirty="0"/>
              <a:t>We gather the evidence, do the research and create the resources, so you don’t have to!</a:t>
            </a:r>
          </a:p>
        </p:txBody>
      </p:sp>
      <p:sp>
        <p:nvSpPr>
          <p:cNvPr id="8" name="TextBox 7"/>
          <p:cNvSpPr txBox="1"/>
          <p:nvPr/>
        </p:nvSpPr>
        <p:spPr>
          <a:xfrm>
            <a:off x="52462" y="0"/>
            <a:ext cx="4482498" cy="1107996"/>
          </a:xfrm>
          <a:prstGeom prst="rect">
            <a:avLst/>
          </a:prstGeom>
          <a:noFill/>
        </p:spPr>
        <p:txBody>
          <a:bodyPr wrap="square" rtlCol="0">
            <a:spAutoFit/>
          </a:bodyPr>
          <a:lstStyle/>
          <a:p>
            <a:r>
              <a:rPr lang="en-US" sz="3300" b="1" dirty="0"/>
              <a:t>Consumers views on food descriptors</a:t>
            </a:r>
          </a:p>
        </p:txBody>
      </p:sp>
      <p:sp>
        <p:nvSpPr>
          <p:cNvPr id="9" name="Title 1"/>
          <p:cNvSpPr txBox="1">
            <a:spLocks/>
          </p:cNvSpPr>
          <p:nvPr/>
        </p:nvSpPr>
        <p:spPr>
          <a:xfrm rot="20851048">
            <a:off x="-54948" y="2172374"/>
            <a:ext cx="6172200" cy="6517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sz="3200" b="1" dirty="0">
                <a:solidFill>
                  <a:srgbClr val="FF2F92"/>
                </a:solidFill>
              </a:rPr>
            </a:br>
            <a:br>
              <a:rPr lang="en-US" sz="3200" b="1" dirty="0">
                <a:solidFill>
                  <a:srgbClr val="FF2F92"/>
                </a:solidFill>
              </a:rPr>
            </a:br>
            <a:br>
              <a:rPr lang="en-US" sz="3200" b="1" dirty="0">
                <a:solidFill>
                  <a:srgbClr val="FF2F92"/>
                </a:solidFill>
              </a:rPr>
            </a:br>
            <a:r>
              <a:rPr lang="en-US" sz="2400" b="1" dirty="0">
                <a:solidFill>
                  <a:srgbClr val="FF2F92"/>
                </a:solidFill>
              </a:rPr>
              <a:t>Look out for Super Yummy!</a:t>
            </a:r>
            <a:br>
              <a:rPr lang="en-US" sz="2400" b="1" dirty="0">
                <a:solidFill>
                  <a:srgbClr val="FF2F92"/>
                </a:solidFill>
              </a:rPr>
            </a:br>
            <a:r>
              <a:rPr lang="en-US" sz="2400" b="1" dirty="0">
                <a:solidFill>
                  <a:srgbClr val="FF2F92"/>
                </a:solidFill>
              </a:rPr>
              <a:t>Our next book in the series</a:t>
            </a:r>
            <a:br>
              <a:rPr lang="en-US" sz="2400" b="1" dirty="0">
                <a:solidFill>
                  <a:srgbClr val="FF2F92"/>
                </a:solidFill>
              </a:rPr>
            </a:br>
            <a:r>
              <a:rPr lang="en-US" sz="2400" b="1" dirty="0">
                <a:solidFill>
                  <a:srgbClr val="FF2F92"/>
                </a:solidFill>
              </a:rPr>
              <a:t>Coming in 2020</a:t>
            </a:r>
            <a:r>
              <a:rPr lang="mr-IN" sz="2400" b="1" dirty="0">
                <a:solidFill>
                  <a:srgbClr val="FF2F92"/>
                </a:solidFill>
              </a:rPr>
              <a:t>…</a:t>
            </a:r>
            <a:br>
              <a:rPr lang="en-GB" sz="2400" b="1" dirty="0">
                <a:solidFill>
                  <a:srgbClr val="FF2F92"/>
                </a:solidFill>
              </a:rPr>
            </a:br>
            <a:endParaRPr lang="en-US" sz="2400" b="1" dirty="0">
              <a:solidFill>
                <a:srgbClr val="FF2F92"/>
              </a:solidFill>
            </a:endParaRPr>
          </a:p>
        </p:txBody>
      </p:sp>
    </p:spTree>
    <p:extLst>
      <p:ext uri="{BB962C8B-B14F-4D97-AF65-F5344CB8AC3E}">
        <p14:creationId xmlns:p14="http://schemas.microsoft.com/office/powerpoint/2010/main" val="1051984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903" y="1103086"/>
            <a:ext cx="10081559" cy="5455360"/>
          </a:xfrm>
          <a:prstGeom prst="rect">
            <a:avLst/>
          </a:prstGeom>
        </p:spPr>
      </p:pic>
      <p:sp>
        <p:nvSpPr>
          <p:cNvPr id="3" name="Title 1">
            <a:extLst>
              <a:ext uri="{FF2B5EF4-FFF2-40B4-BE49-F238E27FC236}">
                <a16:creationId xmlns:a16="http://schemas.microsoft.com/office/drawing/2014/main" id="{CBD2512F-FDCA-284E-B610-1A45C18D725F}"/>
              </a:ext>
            </a:extLst>
          </p:cNvPr>
          <p:cNvSpPr txBox="1">
            <a:spLocks/>
          </p:cNvSpPr>
          <p:nvPr/>
        </p:nvSpPr>
        <p:spPr>
          <a:xfrm>
            <a:off x="628650" y="365126"/>
            <a:ext cx="78867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dirty="0">
                <a:latin typeface="Calibri" panose="020F0502020204030204" pitchFamily="34" charset="0"/>
                <a:cs typeface="Calibri" panose="020F0502020204030204" pitchFamily="34" charset="0"/>
              </a:rPr>
              <a:t>A sneak peak into our findings…</a:t>
            </a:r>
          </a:p>
        </p:txBody>
      </p:sp>
    </p:spTree>
    <p:extLst>
      <p:ext uri="{BB962C8B-B14F-4D97-AF65-F5344CB8AC3E}">
        <p14:creationId xmlns:p14="http://schemas.microsoft.com/office/powerpoint/2010/main" val="261498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92" y="294972"/>
            <a:ext cx="6172200" cy="857250"/>
          </a:xfrm>
        </p:spPr>
        <p:txBody>
          <a:bodyPr>
            <a:normAutofit/>
          </a:bodyPr>
          <a:lstStyle/>
          <a:p>
            <a:pPr algn="l"/>
            <a:r>
              <a:rPr lang="en-GB" sz="3000" b="1" dirty="0">
                <a:latin typeface="+mn-lt"/>
              </a:rPr>
              <a:t>What consumers said about labelling</a:t>
            </a:r>
          </a:p>
        </p:txBody>
      </p:sp>
      <p:sp>
        <p:nvSpPr>
          <p:cNvPr id="3" name="Content Placeholder 2"/>
          <p:cNvSpPr>
            <a:spLocks noGrp="1"/>
          </p:cNvSpPr>
          <p:nvPr>
            <p:ph idx="1"/>
          </p:nvPr>
        </p:nvSpPr>
        <p:spPr>
          <a:xfrm>
            <a:off x="458592" y="1152222"/>
            <a:ext cx="7059808" cy="3564396"/>
          </a:xfrm>
        </p:spPr>
        <p:txBody>
          <a:bodyPr>
            <a:noAutofit/>
          </a:bodyPr>
          <a:lstStyle/>
          <a:p>
            <a:r>
              <a:rPr lang="en-US" dirty="0"/>
              <a:t>Lack of compliance in smaller retailers.</a:t>
            </a:r>
          </a:p>
          <a:p>
            <a:r>
              <a:rPr lang="en-US" dirty="0"/>
              <a:t>Clever marketing portrays junk food as healthy.</a:t>
            </a:r>
          </a:p>
          <a:p>
            <a:r>
              <a:rPr lang="en-US" dirty="0"/>
              <a:t>There are always loopholes in regulations.</a:t>
            </a:r>
          </a:p>
          <a:p>
            <a:r>
              <a:rPr lang="en-US" dirty="0"/>
              <a:t>The use of meaningless, ambiguous and misleading language (e.g. science claims).</a:t>
            </a:r>
          </a:p>
          <a:p>
            <a:r>
              <a:rPr lang="en-US" dirty="0"/>
              <a:t>82.4% said they trusted Government labelling (e.g. Government health initiatives).</a:t>
            </a:r>
          </a:p>
        </p:txBody>
      </p:sp>
      <p:sp>
        <p:nvSpPr>
          <p:cNvPr id="5" name="Footer Placeholder 4"/>
          <p:cNvSpPr>
            <a:spLocks noGrp="1"/>
          </p:cNvSpPr>
          <p:nvPr>
            <p:ph type="ftr" sz="quarter" idx="11"/>
          </p:nvPr>
        </p:nvSpPr>
        <p:spPr/>
        <p:txBody>
          <a:bodyPr/>
          <a:lstStyle/>
          <a:p>
            <a:r>
              <a:rPr lang="en-GB" dirty="0"/>
              <a:t>Making Every Day Feel Good</a:t>
            </a:r>
            <a:endParaRPr lang="en-US" dirty="0"/>
          </a:p>
        </p:txBody>
      </p:sp>
      <p:pic>
        <p:nvPicPr>
          <p:cNvPr id="6" name="Picture 5"/>
          <p:cNvPicPr>
            <a:picLocks noChangeAspect="1"/>
          </p:cNvPicPr>
          <p:nvPr/>
        </p:nvPicPr>
        <p:blipFill>
          <a:blip r:embed="rId3" cstate="email"/>
          <a:srcRect/>
          <a:stretch>
            <a:fillRect/>
          </a:stretch>
        </p:blipFill>
        <p:spPr>
          <a:xfrm>
            <a:off x="7146533" y="-199609"/>
            <a:ext cx="3158609" cy="7079389"/>
          </a:xfrm>
          <a:prstGeom prst="rect">
            <a:avLst/>
          </a:prstGeom>
        </p:spPr>
      </p:pic>
    </p:spTree>
    <p:extLst>
      <p:ext uri="{BB962C8B-B14F-4D97-AF65-F5344CB8AC3E}">
        <p14:creationId xmlns:p14="http://schemas.microsoft.com/office/powerpoint/2010/main" val="140819830"/>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2000"/>
                                        <p:tgtEl>
                                          <p:spTgt spid="3">
                                            <p:txEl>
                                              <p:pRg st="3" end="3"/>
                                            </p:txEl>
                                          </p:spTgt>
                                        </p:tgtEl>
                                      </p:cBhvr>
                                    </p:animEffect>
                                  </p:childTnLst>
                                </p:cTn>
                              </p:par>
                            </p:childTnLst>
                          </p:cTn>
                        </p:par>
                        <p:par>
                          <p:cTn id="20" fill="hold">
                            <p:stCondLst>
                              <p:cond delay="8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92" y="294972"/>
            <a:ext cx="6172200" cy="857250"/>
          </a:xfrm>
        </p:spPr>
        <p:txBody>
          <a:bodyPr>
            <a:normAutofit/>
          </a:bodyPr>
          <a:lstStyle/>
          <a:p>
            <a:pPr algn="l"/>
            <a:r>
              <a:rPr lang="en-GB" sz="3000" b="1" dirty="0">
                <a:latin typeface="+mn-lt"/>
              </a:rPr>
              <a:t>What consumers said</a:t>
            </a:r>
            <a:r>
              <a:rPr lang="is-IS" sz="3000" b="1" dirty="0">
                <a:latin typeface="+mn-lt"/>
              </a:rPr>
              <a:t>…</a:t>
            </a:r>
            <a:endParaRPr lang="en-GB" sz="3000" b="1" dirty="0">
              <a:latin typeface="+mn-lt"/>
            </a:endParaRPr>
          </a:p>
        </p:txBody>
      </p:sp>
      <p:sp>
        <p:nvSpPr>
          <p:cNvPr id="3" name="Content Placeholder 2"/>
          <p:cNvSpPr>
            <a:spLocks noGrp="1"/>
          </p:cNvSpPr>
          <p:nvPr>
            <p:ph idx="1"/>
          </p:nvPr>
        </p:nvSpPr>
        <p:spPr>
          <a:xfrm>
            <a:off x="458591" y="1152222"/>
            <a:ext cx="7203683" cy="3564396"/>
          </a:xfrm>
        </p:spPr>
        <p:txBody>
          <a:bodyPr>
            <a:noAutofit/>
          </a:bodyPr>
          <a:lstStyle/>
          <a:p>
            <a:r>
              <a:rPr lang="en-US" dirty="0"/>
              <a:t>88% of consumers have a preference to select locally produced foods.</a:t>
            </a:r>
          </a:p>
          <a:p>
            <a:pPr lvl="1"/>
            <a:r>
              <a:rPr lang="en-US" dirty="0"/>
              <a:t>84% stating this was to support local producers.</a:t>
            </a:r>
          </a:p>
          <a:p>
            <a:pPr lvl="1"/>
            <a:r>
              <a:rPr lang="en-US" dirty="0"/>
              <a:t>54% stating food miles were important.</a:t>
            </a:r>
          </a:p>
          <a:p>
            <a:r>
              <a:rPr lang="en-US" dirty="0"/>
              <a:t>13% more consumers stated it was very important to buy British food after Brexit – a rise of 6%.</a:t>
            </a:r>
          </a:p>
          <a:p>
            <a:r>
              <a:rPr lang="en-US" dirty="0"/>
              <a:t>81% of consumers state recommendation as the key influencer in restaurant choice.</a:t>
            </a:r>
          </a:p>
          <a:p>
            <a:r>
              <a:rPr lang="en-US" dirty="0"/>
              <a:t>12.8% of consumers do not know enough about food to know what’s in season in the UK.</a:t>
            </a:r>
          </a:p>
        </p:txBody>
      </p:sp>
      <p:sp>
        <p:nvSpPr>
          <p:cNvPr id="5" name="Footer Placeholder 4"/>
          <p:cNvSpPr>
            <a:spLocks noGrp="1"/>
          </p:cNvSpPr>
          <p:nvPr>
            <p:ph type="ftr" sz="quarter" idx="11"/>
          </p:nvPr>
        </p:nvSpPr>
        <p:spPr/>
        <p:txBody>
          <a:bodyPr/>
          <a:lstStyle/>
          <a:p>
            <a:r>
              <a:rPr lang="en-GB" dirty="0"/>
              <a:t>Making Every Day Feel Good</a:t>
            </a:r>
            <a:endParaRPr lang="en-US" dirty="0"/>
          </a:p>
        </p:txBody>
      </p:sp>
      <p:pic>
        <p:nvPicPr>
          <p:cNvPr id="6" name="Picture 5"/>
          <p:cNvPicPr>
            <a:picLocks noChangeAspect="1"/>
          </p:cNvPicPr>
          <p:nvPr/>
        </p:nvPicPr>
        <p:blipFill>
          <a:blip r:embed="rId3" cstate="email"/>
          <a:srcRect/>
          <a:stretch>
            <a:fillRect/>
          </a:stretch>
        </p:blipFill>
        <p:spPr>
          <a:xfrm>
            <a:off x="7146533" y="-199609"/>
            <a:ext cx="3158609" cy="7079389"/>
          </a:xfrm>
          <a:prstGeom prst="rect">
            <a:avLst/>
          </a:prstGeom>
        </p:spPr>
      </p:pic>
    </p:spTree>
    <p:extLst>
      <p:ext uri="{BB962C8B-B14F-4D97-AF65-F5344CB8AC3E}">
        <p14:creationId xmlns:p14="http://schemas.microsoft.com/office/powerpoint/2010/main" val="582234852"/>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20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2000"/>
                                        <p:tgtEl>
                                          <p:spTgt spid="3">
                                            <p:txEl>
                                              <p:pRg st="2" end="2"/>
                                            </p:txEl>
                                          </p:spTgt>
                                        </p:tgtEl>
                                      </p:cBhvr>
                                    </p:animEffect>
                                  </p:childTnLst>
                                </p:cTn>
                              </p:par>
                            </p:childTnLst>
                          </p:cTn>
                        </p:par>
                        <p:par>
                          <p:cTn id="14" fill="hold">
                            <p:stCondLst>
                              <p:cond delay="2000"/>
                            </p:stCondLst>
                            <p:childTnLst>
                              <p:par>
                                <p:cTn id="15" presetID="9" presetClass="entr" presetSubtype="0"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2000"/>
                                        <p:tgtEl>
                                          <p:spTgt spid="3">
                                            <p:txEl>
                                              <p:pRg st="3" end="3"/>
                                            </p:txEl>
                                          </p:spTgt>
                                        </p:tgtEl>
                                      </p:cBhvr>
                                    </p:animEffect>
                                  </p:childTnLst>
                                </p:cTn>
                              </p:par>
                            </p:childTnLst>
                          </p:cTn>
                        </p:par>
                        <p:par>
                          <p:cTn id="18" fill="hold">
                            <p:stCondLst>
                              <p:cond delay="4000"/>
                            </p:stCondLst>
                            <p:childTnLst>
                              <p:par>
                                <p:cTn id="19" presetID="9" presetClass="entr" presetSubtype="0" fill="hold" nodeType="after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2000"/>
                                        <p:tgtEl>
                                          <p:spTgt spid="3">
                                            <p:txEl>
                                              <p:pRg st="4" end="4"/>
                                            </p:txEl>
                                          </p:spTgt>
                                        </p:tgtEl>
                                      </p:cBhvr>
                                    </p:animEffect>
                                  </p:childTnLst>
                                </p:cTn>
                              </p:par>
                            </p:childTnLst>
                          </p:cTn>
                        </p:par>
                        <p:par>
                          <p:cTn id="22" fill="hold">
                            <p:stCondLst>
                              <p:cond delay="6000"/>
                            </p:stCondLst>
                            <p:childTnLst>
                              <p:par>
                                <p:cTn id="23" presetID="9" presetClass="entr" presetSubtype="0"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Diet 3"/>
          <p:cNvSpPr>
            <a:spLocks noChangeAspect="1" noChangeArrowheads="1"/>
          </p:cNvSpPr>
          <p:nvPr/>
        </p:nvSpPr>
        <p:spPr bwMode="auto">
          <a:xfrm>
            <a:off x="1259681" y="748904"/>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013" dirty="0"/>
          </a:p>
        </p:txBody>
      </p:sp>
      <p:sp>
        <p:nvSpPr>
          <p:cNvPr id="3" name="AutoShape 4" descr="Diet 3"/>
          <p:cNvSpPr>
            <a:spLocks noChangeAspect="1" noChangeArrowheads="1"/>
          </p:cNvSpPr>
          <p:nvPr/>
        </p:nvSpPr>
        <p:spPr bwMode="auto">
          <a:xfrm>
            <a:off x="1373981" y="863206"/>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013" dirty="0"/>
          </a:p>
        </p:txBody>
      </p:sp>
      <p:sp>
        <p:nvSpPr>
          <p:cNvPr id="4" name="Title 3"/>
          <p:cNvSpPr>
            <a:spLocks noGrp="1"/>
          </p:cNvSpPr>
          <p:nvPr>
            <p:ph type="ctrTitle"/>
          </p:nvPr>
        </p:nvSpPr>
        <p:spPr>
          <a:xfrm>
            <a:off x="911217" y="62548"/>
            <a:ext cx="5829300" cy="648072"/>
          </a:xfrm>
        </p:spPr>
        <p:txBody>
          <a:bodyPr>
            <a:normAutofit/>
          </a:bodyPr>
          <a:lstStyle/>
          <a:p>
            <a:r>
              <a:rPr lang="en-GB" sz="2700" b="1" dirty="0">
                <a:latin typeface="Calibri" panose="020F0502020204030204" pitchFamily="34" charset="0"/>
                <a:cs typeface="Calibri" panose="020F0502020204030204" pitchFamily="34" charset="0"/>
              </a:rPr>
              <a:t>A Passion to Make a Difference</a:t>
            </a:r>
          </a:p>
        </p:txBody>
      </p:sp>
      <p:sp>
        <p:nvSpPr>
          <p:cNvPr id="6" name="Text Placeholder 5"/>
          <p:cNvSpPr>
            <a:spLocks noGrp="1"/>
          </p:cNvSpPr>
          <p:nvPr>
            <p:ph type="subTitle" idx="1"/>
          </p:nvPr>
        </p:nvSpPr>
        <p:spPr>
          <a:xfrm>
            <a:off x="304800" y="839509"/>
            <a:ext cx="7335174" cy="3629294"/>
          </a:xfrm>
        </p:spPr>
        <p:txBody>
          <a:bodyPr>
            <a:noAutofit/>
          </a:bodyPr>
          <a:lstStyle/>
          <a:p>
            <a:pPr>
              <a:spcBef>
                <a:spcPts val="0"/>
              </a:spcBef>
            </a:pPr>
            <a:r>
              <a:rPr lang="en-GB" sz="2000" dirty="0"/>
              <a:t>This short movie sums up why Feel Good Family are so</a:t>
            </a:r>
          </a:p>
          <a:p>
            <a:pPr>
              <a:spcBef>
                <a:spcPts val="0"/>
              </a:spcBef>
            </a:pPr>
            <a:r>
              <a:rPr lang="en-GB" sz="2000" dirty="0"/>
              <a:t>passionate about making a difference.</a:t>
            </a:r>
          </a:p>
          <a:p>
            <a:pPr>
              <a:spcBef>
                <a:spcPts val="0"/>
              </a:spcBef>
            </a:pPr>
            <a:endParaRPr lang="en-GB" sz="400" dirty="0"/>
          </a:p>
          <a:p>
            <a:pPr algn="just">
              <a:spcBef>
                <a:spcPts val="0"/>
              </a:spcBef>
            </a:pPr>
            <a:r>
              <a:rPr lang="en-GB" sz="2000" dirty="0">
                <a:solidFill>
                  <a:srgbClr val="00B050"/>
                </a:solidFill>
              </a:rPr>
              <a:t>Meet Jim, the character in the Rewind the Future video. He is a man whose life flashes right before his very eyes, unhealthy habits and all. The choices we teach our children today become the habits they take into their adulthood.</a:t>
            </a:r>
          </a:p>
          <a:p>
            <a:pPr algn="just">
              <a:spcBef>
                <a:spcPts val="0"/>
              </a:spcBef>
            </a:pPr>
            <a:endParaRPr lang="en-GB" sz="200" dirty="0">
              <a:solidFill>
                <a:srgbClr val="00B050"/>
              </a:solidFill>
            </a:endParaRPr>
          </a:p>
          <a:p>
            <a:pPr>
              <a:spcBef>
                <a:spcPts val="0"/>
              </a:spcBef>
            </a:pPr>
            <a:r>
              <a:rPr lang="en-GB" sz="2000" dirty="0">
                <a:solidFill>
                  <a:srgbClr val="00B050"/>
                </a:solidFill>
                <a:hlinkClick r:id="rId3"/>
              </a:rPr>
              <a:t>https://www.youtube.com/watch?v=xUmp67YDlHY</a:t>
            </a:r>
            <a:endParaRPr lang="en-GB" sz="2000" dirty="0">
              <a:solidFill>
                <a:srgbClr val="00B050"/>
              </a:solidFill>
            </a:endParaRPr>
          </a:p>
          <a:p>
            <a:pPr algn="just">
              <a:spcBef>
                <a:spcPts val="0"/>
              </a:spcBef>
            </a:pPr>
            <a:endParaRPr lang="en-GB" sz="2000" dirty="0">
              <a:solidFill>
                <a:srgbClr val="00B050"/>
              </a:solidFill>
            </a:endParaRPr>
          </a:p>
        </p:txBody>
      </p:sp>
      <p:pic>
        <p:nvPicPr>
          <p:cNvPr id="14" name="Picture 13"/>
          <p:cNvPicPr/>
          <p:nvPr/>
        </p:nvPicPr>
        <p:blipFill>
          <a:blip r:embed="rId4">
            <a:extLst>
              <a:ext uri="{28A0092B-C50C-407E-A947-70E740481C1C}">
                <a14:useLocalDpi xmlns:a14="http://schemas.microsoft.com/office/drawing/2010/main" val="0"/>
              </a:ext>
            </a:extLst>
          </a:blip>
          <a:stretch>
            <a:fillRect/>
          </a:stretch>
        </p:blipFill>
        <p:spPr>
          <a:xfrm>
            <a:off x="1436914" y="3062514"/>
            <a:ext cx="5080000" cy="2657824"/>
          </a:xfrm>
          <a:prstGeom prst="rect">
            <a:avLst/>
          </a:prstGeom>
        </p:spPr>
      </p:pic>
      <p:sp>
        <p:nvSpPr>
          <p:cNvPr id="11" name="TextBox 10"/>
          <p:cNvSpPr txBox="1"/>
          <p:nvPr/>
        </p:nvSpPr>
        <p:spPr>
          <a:xfrm>
            <a:off x="2210327" y="5733627"/>
            <a:ext cx="3992184" cy="276999"/>
          </a:xfrm>
          <a:prstGeom prst="rect">
            <a:avLst/>
          </a:prstGeom>
          <a:noFill/>
        </p:spPr>
        <p:txBody>
          <a:bodyPr wrap="square" rtlCol="0">
            <a:spAutoFit/>
          </a:bodyPr>
          <a:lstStyle/>
          <a:p>
            <a:pPr algn="just"/>
            <a:r>
              <a:rPr lang="en-GB" sz="1200" dirty="0">
                <a:solidFill>
                  <a:srgbClr val="00B050"/>
                </a:solidFill>
              </a:rPr>
              <a:t>Children’s Healthcare of Atlanta Strong4Life, 2013</a:t>
            </a:r>
          </a:p>
        </p:txBody>
      </p:sp>
      <p:pic>
        <p:nvPicPr>
          <p:cNvPr id="12" name="Picture 11"/>
          <p:cNvPicPr>
            <a:picLocks noChangeAspect="1"/>
          </p:cNvPicPr>
          <p:nvPr/>
        </p:nvPicPr>
        <p:blipFill>
          <a:blip r:embed="rId5" cstate="email"/>
          <a:srcRect/>
          <a:stretch>
            <a:fillRect/>
          </a:stretch>
        </p:blipFill>
        <p:spPr>
          <a:xfrm>
            <a:off x="7146533" y="-199609"/>
            <a:ext cx="3158609" cy="7079389"/>
          </a:xfrm>
          <a:prstGeom prst="rect">
            <a:avLst/>
          </a:prstGeom>
        </p:spPr>
      </p:pic>
      <p:sp>
        <p:nvSpPr>
          <p:cNvPr id="13" name="Footer Placeholder 4"/>
          <p:cNvSpPr>
            <a:spLocks noGrp="1"/>
          </p:cNvSpPr>
          <p:nvPr>
            <p:ph type="ftr" sz="quarter" idx="11"/>
          </p:nvPr>
        </p:nvSpPr>
        <p:spPr>
          <a:xfrm>
            <a:off x="1149848" y="6343676"/>
            <a:ext cx="2171700" cy="273844"/>
          </a:xfrm>
        </p:spPr>
        <p:txBody>
          <a:bodyPr/>
          <a:lstStyle/>
          <a:p>
            <a:r>
              <a:rPr lang="en-GB" dirty="0"/>
              <a:t>Making Every Day Feel Good</a:t>
            </a:r>
            <a:endParaRPr lang="en-US" dirty="0"/>
          </a:p>
        </p:txBody>
      </p:sp>
      <p:pic>
        <p:nvPicPr>
          <p:cNvPr id="16" name="Picture 15"/>
          <p:cNvPicPr>
            <a:picLocks noChangeAspect="1"/>
          </p:cNvPicPr>
          <p:nvPr/>
        </p:nvPicPr>
        <p:blipFill>
          <a:blip r:embed="rId6" cstate="email"/>
          <a:stretch>
            <a:fillRect/>
          </a:stretch>
        </p:blipFill>
        <p:spPr>
          <a:xfrm>
            <a:off x="155982" y="5906320"/>
            <a:ext cx="939977" cy="711200"/>
          </a:xfrm>
          <a:prstGeom prst="rect">
            <a:avLst/>
          </a:prstGeom>
        </p:spPr>
      </p:pic>
    </p:spTree>
    <p:extLst>
      <p:ext uri="{BB962C8B-B14F-4D97-AF65-F5344CB8AC3E}">
        <p14:creationId xmlns:p14="http://schemas.microsoft.com/office/powerpoint/2010/main" val="1127569079"/>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xmlns:p14="http://schemas.microsoft.com/office/powerpoint/2010/mai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animEffect transition="in" filter="dissolve">
                                      <p:cBhvr>
                                        <p:cTn id="7" dur="20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003" y="294972"/>
            <a:ext cx="6172200" cy="857250"/>
          </a:xfrm>
        </p:spPr>
        <p:txBody>
          <a:bodyPr>
            <a:normAutofit/>
          </a:bodyPr>
          <a:lstStyle/>
          <a:p>
            <a:pPr algn="l"/>
            <a:r>
              <a:rPr lang="en-GB" sz="3000" b="1" dirty="0">
                <a:latin typeface="+mn-lt"/>
              </a:rPr>
              <a:t>Takeaways and portion sizes</a:t>
            </a:r>
          </a:p>
        </p:txBody>
      </p:sp>
      <p:sp>
        <p:nvSpPr>
          <p:cNvPr id="3" name="Content Placeholder 2"/>
          <p:cNvSpPr>
            <a:spLocks noGrp="1"/>
          </p:cNvSpPr>
          <p:nvPr>
            <p:ph idx="1"/>
          </p:nvPr>
        </p:nvSpPr>
        <p:spPr>
          <a:xfrm>
            <a:off x="330003" y="1152221"/>
            <a:ext cx="6816530" cy="4305149"/>
          </a:xfrm>
        </p:spPr>
        <p:txBody>
          <a:bodyPr>
            <a:noAutofit/>
          </a:bodyPr>
          <a:lstStyle/>
          <a:p>
            <a:r>
              <a:rPr lang="en-US" dirty="0"/>
              <a:t>77% of consumers want takeaways that are healthier, but still tasty and filling.</a:t>
            </a:r>
          </a:p>
          <a:p>
            <a:r>
              <a:rPr lang="en-US" dirty="0"/>
              <a:t>Just 55% of respondents think healthy food portion sizes are about right, with 27% thinking they are too small.</a:t>
            </a:r>
          </a:p>
          <a:p>
            <a:r>
              <a:rPr lang="en-US" dirty="0"/>
              <a:t>78% of consumers say portions of unhealthy food are too large, or far too large.</a:t>
            </a:r>
          </a:p>
          <a:p>
            <a:endParaRPr lang="en-US" dirty="0"/>
          </a:p>
          <a:p>
            <a:endParaRPr lang="en-US" dirty="0"/>
          </a:p>
          <a:p>
            <a:endParaRPr lang="en-US" dirty="0"/>
          </a:p>
        </p:txBody>
      </p:sp>
      <p:sp>
        <p:nvSpPr>
          <p:cNvPr id="5" name="Footer Placeholder 4"/>
          <p:cNvSpPr>
            <a:spLocks noGrp="1"/>
          </p:cNvSpPr>
          <p:nvPr>
            <p:ph type="ftr" sz="quarter" idx="11"/>
          </p:nvPr>
        </p:nvSpPr>
        <p:spPr/>
        <p:txBody>
          <a:bodyPr/>
          <a:lstStyle/>
          <a:p>
            <a:r>
              <a:rPr lang="en-GB" dirty="0"/>
              <a:t>Making Every Day Feel Good</a:t>
            </a:r>
            <a:endParaRPr lang="en-US" dirty="0"/>
          </a:p>
        </p:txBody>
      </p:sp>
      <p:pic>
        <p:nvPicPr>
          <p:cNvPr id="6" name="Picture 5"/>
          <p:cNvPicPr>
            <a:picLocks noChangeAspect="1"/>
          </p:cNvPicPr>
          <p:nvPr/>
        </p:nvPicPr>
        <p:blipFill>
          <a:blip r:embed="rId3" cstate="email"/>
          <a:srcRect/>
          <a:stretch>
            <a:fillRect/>
          </a:stretch>
        </p:blipFill>
        <p:spPr>
          <a:xfrm>
            <a:off x="7146533" y="-199609"/>
            <a:ext cx="3158609" cy="7079389"/>
          </a:xfrm>
          <a:prstGeom prst="rect">
            <a:avLst/>
          </a:prstGeom>
        </p:spPr>
      </p:pic>
    </p:spTree>
    <p:extLst>
      <p:ext uri="{BB962C8B-B14F-4D97-AF65-F5344CB8AC3E}">
        <p14:creationId xmlns:p14="http://schemas.microsoft.com/office/powerpoint/2010/main" val="1516257191"/>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dirty="0"/>
              <a:t>Making Every Day Feel Good</a:t>
            </a:r>
            <a:endParaRPr lang="en-US" dirty="0"/>
          </a:p>
        </p:txBody>
      </p:sp>
      <p:pic>
        <p:nvPicPr>
          <p:cNvPr id="8" name="Picture 7"/>
          <p:cNvPicPr>
            <a:picLocks noChangeAspect="1"/>
          </p:cNvPicPr>
          <p:nvPr/>
        </p:nvPicPr>
        <p:blipFill>
          <a:blip r:embed="rId3" cstate="email"/>
          <a:srcRect/>
          <a:stretch>
            <a:fillRect/>
          </a:stretch>
        </p:blipFill>
        <p:spPr>
          <a:xfrm>
            <a:off x="7146533" y="-199609"/>
            <a:ext cx="3158609" cy="7079389"/>
          </a:xfrm>
          <a:prstGeom prst="rect">
            <a:avLst/>
          </a:prstGeom>
        </p:spPr>
      </p:pic>
      <p:sp>
        <p:nvSpPr>
          <p:cNvPr id="10" name="Content Placeholder 2">
            <a:extLst>
              <a:ext uri="{FF2B5EF4-FFF2-40B4-BE49-F238E27FC236}">
                <a16:creationId xmlns:a16="http://schemas.microsoft.com/office/drawing/2014/main" id="{7A9DEF71-F67A-8245-B491-75DDCE348425}"/>
              </a:ext>
            </a:extLst>
          </p:cNvPr>
          <p:cNvSpPr txBox="1">
            <a:spLocks/>
          </p:cNvSpPr>
          <p:nvPr/>
        </p:nvSpPr>
        <p:spPr>
          <a:xfrm>
            <a:off x="827314" y="2191657"/>
            <a:ext cx="6317405" cy="382311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nSpc>
                <a:spcPct val="120000"/>
              </a:lnSpc>
            </a:pPr>
            <a:r>
              <a:rPr lang="en-GB" sz="1400" dirty="0"/>
              <a:t>Web </a:t>
            </a:r>
            <a:r>
              <a:rPr lang="en-GB" sz="1400" dirty="0">
                <a:solidFill>
                  <a:srgbClr val="3886E3"/>
                </a:solidFill>
              </a:rPr>
              <a:t>www.feelgoodfamily.co.uk </a:t>
            </a:r>
          </a:p>
          <a:p>
            <a:pPr>
              <a:lnSpc>
                <a:spcPct val="120000"/>
              </a:lnSpc>
            </a:pPr>
            <a:r>
              <a:rPr lang="en-GB" sz="1400" dirty="0"/>
              <a:t>Twitter </a:t>
            </a:r>
            <a:r>
              <a:rPr lang="en-GB" sz="1400" dirty="0">
                <a:solidFill>
                  <a:srgbClr val="3886E3"/>
                </a:solidFill>
              </a:rPr>
              <a:t>@</a:t>
            </a:r>
            <a:r>
              <a:rPr lang="en-GB" sz="1400" dirty="0" err="1">
                <a:solidFill>
                  <a:srgbClr val="3886E3"/>
                </a:solidFill>
              </a:rPr>
              <a:t>feelgood_family</a:t>
            </a:r>
            <a:r>
              <a:rPr lang="en-GB" sz="1400" dirty="0">
                <a:solidFill>
                  <a:srgbClr val="3886E3"/>
                </a:solidFill>
              </a:rPr>
              <a:t> </a:t>
            </a:r>
            <a:r>
              <a:rPr lang="en-GB" sz="1400" dirty="0"/>
              <a:t>and </a:t>
            </a:r>
            <a:r>
              <a:rPr lang="en-GB" sz="1400" dirty="0">
                <a:solidFill>
                  <a:srgbClr val="3886E3"/>
                </a:solidFill>
              </a:rPr>
              <a:t>@</a:t>
            </a:r>
            <a:r>
              <a:rPr lang="en-GB" sz="1400" dirty="0" err="1">
                <a:solidFill>
                  <a:srgbClr val="3886E3"/>
                </a:solidFill>
              </a:rPr>
              <a:t>healthy_profit</a:t>
            </a:r>
            <a:r>
              <a:rPr lang="en-GB" sz="1400" dirty="0">
                <a:solidFill>
                  <a:srgbClr val="3886E3"/>
                </a:solidFill>
              </a:rPr>
              <a:t> </a:t>
            </a:r>
          </a:p>
          <a:p>
            <a:pPr>
              <a:lnSpc>
                <a:spcPct val="120000"/>
              </a:lnSpc>
            </a:pPr>
            <a:r>
              <a:rPr lang="en-GB" sz="1400" dirty="0"/>
              <a:t>Facebook </a:t>
            </a:r>
            <a:r>
              <a:rPr lang="en-GB" sz="1400" dirty="0">
                <a:solidFill>
                  <a:srgbClr val="3886E3"/>
                </a:solidFill>
              </a:rPr>
              <a:t>@</a:t>
            </a:r>
            <a:r>
              <a:rPr lang="en-GB" sz="1400" dirty="0" err="1">
                <a:solidFill>
                  <a:srgbClr val="3886E3"/>
                </a:solidFill>
              </a:rPr>
              <a:t>healthyprofitsfgf</a:t>
            </a:r>
            <a:r>
              <a:rPr lang="en-GB" sz="1400" dirty="0">
                <a:solidFill>
                  <a:srgbClr val="3886E3"/>
                </a:solidFill>
              </a:rPr>
              <a:t> </a:t>
            </a:r>
          </a:p>
          <a:p>
            <a:pPr>
              <a:lnSpc>
                <a:spcPct val="120000"/>
              </a:lnSpc>
            </a:pPr>
            <a:r>
              <a:rPr lang="en-GB" sz="1400" dirty="0"/>
              <a:t>Instagram </a:t>
            </a:r>
            <a:r>
              <a:rPr lang="en-GB" sz="1400" dirty="0">
                <a:solidFill>
                  <a:srgbClr val="3886E3"/>
                </a:solidFill>
              </a:rPr>
              <a:t>@</a:t>
            </a:r>
            <a:r>
              <a:rPr lang="en-GB" sz="1400" dirty="0" err="1">
                <a:solidFill>
                  <a:srgbClr val="3886E3"/>
                </a:solidFill>
              </a:rPr>
              <a:t>healthy_profits</a:t>
            </a:r>
            <a:r>
              <a:rPr lang="en-GB" sz="1400" dirty="0">
                <a:solidFill>
                  <a:srgbClr val="3886E3"/>
                </a:solidFill>
              </a:rPr>
              <a:t> </a:t>
            </a:r>
            <a:r>
              <a:rPr lang="en-GB" sz="1400" dirty="0"/>
              <a:t>as Tracey sails around the world finding out how feel good healthy foods are promoted overseas.</a:t>
            </a:r>
          </a:p>
          <a:p>
            <a:pPr>
              <a:lnSpc>
                <a:spcPct val="120000"/>
              </a:lnSpc>
            </a:pPr>
            <a:r>
              <a:rPr lang="en-GB" sz="1400" dirty="0"/>
              <a:t>LinkedIn </a:t>
            </a:r>
            <a:r>
              <a:rPr lang="en-GB" sz="1400" dirty="0">
                <a:solidFill>
                  <a:srgbClr val="3886E3"/>
                </a:solidFill>
              </a:rPr>
              <a:t>https://www.linkedin.com/showcase/healthy-profits/</a:t>
            </a:r>
          </a:p>
          <a:p>
            <a:pPr>
              <a:lnSpc>
                <a:spcPct val="120000"/>
              </a:lnSpc>
            </a:pPr>
            <a:r>
              <a:rPr lang="en-GB" sz="1400" dirty="0"/>
              <a:t>Email us at </a:t>
            </a:r>
            <a:r>
              <a:rPr lang="en-GB" sz="1400" dirty="0">
                <a:solidFill>
                  <a:srgbClr val="3886E3"/>
                </a:solidFill>
              </a:rPr>
              <a:t>info@feelgoodfamily.co.uk </a:t>
            </a:r>
          </a:p>
        </p:txBody>
      </p:sp>
      <p:pic>
        <p:nvPicPr>
          <p:cNvPr id="13" name="Picture 12">
            <a:extLst>
              <a:ext uri="{FF2B5EF4-FFF2-40B4-BE49-F238E27FC236}">
                <a16:creationId xmlns:a16="http://schemas.microsoft.com/office/drawing/2014/main" id="{14904960-9AD3-2842-BA1F-F4FDB9CAAF1C}"/>
              </a:ext>
            </a:extLst>
          </p:cNvPr>
          <p:cNvPicPr>
            <a:picLocks noChangeAspect="1"/>
          </p:cNvPicPr>
          <p:nvPr/>
        </p:nvPicPr>
        <p:blipFill>
          <a:blip r:embed="rId4"/>
          <a:stretch>
            <a:fillRect/>
          </a:stretch>
        </p:blipFill>
        <p:spPr>
          <a:xfrm>
            <a:off x="394876" y="261257"/>
            <a:ext cx="1968173" cy="1392465"/>
          </a:xfrm>
          <a:prstGeom prst="rect">
            <a:avLst/>
          </a:prstGeom>
        </p:spPr>
      </p:pic>
      <p:pic>
        <p:nvPicPr>
          <p:cNvPr id="14" name="Picture 13" descr="/var/folders/9l/3r4x8dpd03q7wpvtn96vwg180000gn/T/com.microsoft.Word/Content.MSO/11DF6D7.tmp">
            <a:extLst>
              <a:ext uri="{FF2B5EF4-FFF2-40B4-BE49-F238E27FC236}">
                <a16:creationId xmlns:a16="http://schemas.microsoft.com/office/drawing/2014/main" id="{357697DA-6DC8-FC48-9C46-7B556BCB745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36814" y="2637061"/>
            <a:ext cx="190500" cy="190500"/>
          </a:xfrm>
          <a:prstGeom prst="rect">
            <a:avLst/>
          </a:prstGeom>
          <a:noFill/>
          <a:ln>
            <a:noFill/>
          </a:ln>
        </p:spPr>
      </p:pic>
      <p:pic>
        <p:nvPicPr>
          <p:cNvPr id="15" name="Picture 14" descr="/var/folders/9l/3r4x8dpd03q7wpvtn96vwg180000gn/T/com.microsoft.Word/Content.MSO/D19E9DFD.tmp">
            <a:extLst>
              <a:ext uri="{FF2B5EF4-FFF2-40B4-BE49-F238E27FC236}">
                <a16:creationId xmlns:a16="http://schemas.microsoft.com/office/drawing/2014/main" id="{0DEC4BD2-8F8B-1541-905F-F451CD51261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22300" y="3000586"/>
            <a:ext cx="203200" cy="203200"/>
          </a:xfrm>
          <a:prstGeom prst="rect">
            <a:avLst/>
          </a:prstGeom>
          <a:noFill/>
          <a:ln>
            <a:noFill/>
          </a:ln>
        </p:spPr>
      </p:pic>
      <p:pic>
        <p:nvPicPr>
          <p:cNvPr id="16" name="Picture 15" descr="/var/folders/9l/3r4x8dpd03q7wpvtn96vwg180000gn/T/com.microsoft.Word/Content.MSO/6C607B0F.tmp">
            <a:extLst>
              <a:ext uri="{FF2B5EF4-FFF2-40B4-BE49-F238E27FC236}">
                <a16:creationId xmlns:a16="http://schemas.microsoft.com/office/drawing/2014/main" id="{36F70B99-CA8B-AE4E-AF20-E1B36FF791A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09600" y="3420389"/>
            <a:ext cx="215900" cy="215900"/>
          </a:xfrm>
          <a:prstGeom prst="rect">
            <a:avLst/>
          </a:prstGeom>
          <a:noFill/>
          <a:ln>
            <a:noFill/>
          </a:ln>
        </p:spPr>
      </p:pic>
      <p:pic>
        <p:nvPicPr>
          <p:cNvPr id="17" name="Picture 16" descr="/var/folders/9l/3r4x8dpd03q7wpvtn96vwg180000gn/T/com.microsoft.Word/Content.MSO/7C4C06F5.tmp">
            <a:extLst>
              <a:ext uri="{FF2B5EF4-FFF2-40B4-BE49-F238E27FC236}">
                <a16:creationId xmlns:a16="http://schemas.microsoft.com/office/drawing/2014/main" id="{EC590694-1E7B-104C-96AD-7EBD4101393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36814" y="4051507"/>
            <a:ext cx="190500" cy="190500"/>
          </a:xfrm>
          <a:prstGeom prst="rect">
            <a:avLst/>
          </a:prstGeom>
          <a:noFill/>
          <a:ln>
            <a:noFill/>
          </a:ln>
        </p:spPr>
      </p:pic>
      <p:pic>
        <p:nvPicPr>
          <p:cNvPr id="18" name="Picture 17">
            <a:extLst>
              <a:ext uri="{FF2B5EF4-FFF2-40B4-BE49-F238E27FC236}">
                <a16:creationId xmlns:a16="http://schemas.microsoft.com/office/drawing/2014/main" id="{75903C45-9CDA-F049-9752-9BF7A2BC69C0}"/>
              </a:ext>
            </a:extLst>
          </p:cNvPr>
          <p:cNvPicPr>
            <a:picLocks noChangeAspect="1"/>
          </p:cNvPicPr>
          <p:nvPr/>
        </p:nvPicPr>
        <p:blipFill>
          <a:blip r:embed="rId9"/>
          <a:stretch>
            <a:fillRect/>
          </a:stretch>
        </p:blipFill>
        <p:spPr>
          <a:xfrm>
            <a:off x="624115" y="2267200"/>
            <a:ext cx="215900" cy="215900"/>
          </a:xfrm>
          <a:prstGeom prst="rect">
            <a:avLst/>
          </a:prstGeom>
        </p:spPr>
      </p:pic>
      <p:pic>
        <p:nvPicPr>
          <p:cNvPr id="19" name="Picture 18">
            <a:extLst>
              <a:ext uri="{FF2B5EF4-FFF2-40B4-BE49-F238E27FC236}">
                <a16:creationId xmlns:a16="http://schemas.microsoft.com/office/drawing/2014/main" id="{38E510DC-02FD-094D-ADA5-2304D6253BE5}"/>
              </a:ext>
            </a:extLst>
          </p:cNvPr>
          <p:cNvPicPr>
            <a:picLocks noChangeAspect="1"/>
          </p:cNvPicPr>
          <p:nvPr/>
        </p:nvPicPr>
        <p:blipFill>
          <a:blip r:embed="rId10"/>
          <a:stretch>
            <a:fillRect/>
          </a:stretch>
        </p:blipFill>
        <p:spPr>
          <a:xfrm>
            <a:off x="609600" y="4427732"/>
            <a:ext cx="246778" cy="246778"/>
          </a:xfrm>
          <a:prstGeom prst="rect">
            <a:avLst/>
          </a:prstGeom>
        </p:spPr>
      </p:pic>
      <p:sp>
        <p:nvSpPr>
          <p:cNvPr id="20" name="Title 1">
            <a:extLst>
              <a:ext uri="{FF2B5EF4-FFF2-40B4-BE49-F238E27FC236}">
                <a16:creationId xmlns:a16="http://schemas.microsoft.com/office/drawing/2014/main" id="{9DCD8BDE-D268-B842-B21E-793B487E1F8B}"/>
              </a:ext>
            </a:extLst>
          </p:cNvPr>
          <p:cNvSpPr txBox="1">
            <a:spLocks/>
          </p:cNvSpPr>
          <p:nvPr/>
        </p:nvSpPr>
        <p:spPr>
          <a:xfrm>
            <a:off x="478490" y="1588510"/>
            <a:ext cx="615230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Find out more:</a:t>
            </a:r>
          </a:p>
        </p:txBody>
      </p:sp>
      <p:sp>
        <p:nvSpPr>
          <p:cNvPr id="21" name="Title 1">
            <a:extLst>
              <a:ext uri="{FF2B5EF4-FFF2-40B4-BE49-F238E27FC236}">
                <a16:creationId xmlns:a16="http://schemas.microsoft.com/office/drawing/2014/main" id="{71F28965-D0B1-AA4E-83F9-5823C212C191}"/>
              </a:ext>
            </a:extLst>
          </p:cNvPr>
          <p:cNvSpPr txBox="1">
            <a:spLocks/>
          </p:cNvSpPr>
          <p:nvPr/>
        </p:nvSpPr>
        <p:spPr>
          <a:xfrm>
            <a:off x="394876" y="4845154"/>
            <a:ext cx="6441353" cy="6737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800" dirty="0"/>
              <a:t>Our accredited </a:t>
            </a:r>
            <a:r>
              <a:rPr lang="en-GB" sz="1800" u="sng" dirty="0">
                <a:hlinkClick r:id="rId11"/>
              </a:rPr>
              <a:t>Healthy Profits workshop</a:t>
            </a:r>
            <a:r>
              <a:rPr lang="en-GB" sz="1800" dirty="0"/>
              <a:t> is also available if you want to develop a tailored plan for your business with support from us. It is also a great CPD opportunity. Get in touch for more details.</a:t>
            </a:r>
          </a:p>
          <a:p>
            <a:endParaRPr lang="en-GB" sz="1000" dirty="0"/>
          </a:p>
          <a:p>
            <a:r>
              <a:rPr lang="en-US" sz="3200" b="1" dirty="0"/>
              <a:t>Start growing healthy profits!</a:t>
            </a:r>
          </a:p>
        </p:txBody>
      </p:sp>
      <p:pic>
        <p:nvPicPr>
          <p:cNvPr id="22" name="Content Placeholder 10">
            <a:extLst>
              <a:ext uri="{FF2B5EF4-FFF2-40B4-BE49-F238E27FC236}">
                <a16:creationId xmlns:a16="http://schemas.microsoft.com/office/drawing/2014/main" id="{B9ABA28D-B74F-344D-A56B-CC6437BA8410}"/>
              </a:ext>
            </a:extLst>
          </p:cNvPr>
          <p:cNvPicPr>
            <a:picLocks noChangeAspect="1"/>
          </p:cNvPicPr>
          <p:nvPr/>
        </p:nvPicPr>
        <p:blipFill>
          <a:blip r:embed="rId12"/>
          <a:stretch>
            <a:fillRect/>
          </a:stretch>
        </p:blipFill>
        <p:spPr>
          <a:xfrm>
            <a:off x="3321717" y="-71667"/>
            <a:ext cx="3421444" cy="2092535"/>
          </a:xfrm>
          <a:prstGeom prst="rect">
            <a:avLst/>
          </a:prstGeom>
        </p:spPr>
      </p:pic>
    </p:spTree>
    <p:extLst>
      <p:ext uri="{BB962C8B-B14F-4D97-AF65-F5344CB8AC3E}">
        <p14:creationId xmlns:p14="http://schemas.microsoft.com/office/powerpoint/2010/main" val="11351627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GB" dirty="0"/>
              <a:t>Making Every Day Feel Good</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9" y="-2766"/>
            <a:ext cx="10336496" cy="6846251"/>
          </a:xfrm>
          <a:prstGeom prst="rect">
            <a:avLst/>
          </a:prstGeom>
        </p:spPr>
      </p:pic>
      <p:sp>
        <p:nvSpPr>
          <p:cNvPr id="6" name="Content Placeholder 9"/>
          <p:cNvSpPr>
            <a:spLocks noGrp="1"/>
          </p:cNvSpPr>
          <p:nvPr>
            <p:ph idx="1"/>
          </p:nvPr>
        </p:nvSpPr>
        <p:spPr>
          <a:xfrm>
            <a:off x="49448" y="105691"/>
            <a:ext cx="3390438" cy="4364709"/>
          </a:xfrm>
        </p:spPr>
        <p:txBody>
          <a:bodyPr>
            <a:normAutofit fontScale="85000" lnSpcReduction="20000"/>
          </a:bodyPr>
          <a:lstStyle/>
          <a:p>
            <a:pPr marL="0" indent="0">
              <a:buNone/>
            </a:pPr>
            <a:r>
              <a:rPr lang="en-US" sz="3100" b="1" dirty="0"/>
              <a:t>Our relationship with food is broken</a:t>
            </a:r>
            <a:r>
              <a:rPr lang="mr-IN" sz="3100" b="1" dirty="0"/>
              <a:t>…</a:t>
            </a:r>
            <a:endParaRPr lang="en-US" sz="3100" b="1" dirty="0"/>
          </a:p>
          <a:p>
            <a:r>
              <a:rPr lang="en-US" sz="3000" dirty="0"/>
              <a:t>Information overload</a:t>
            </a:r>
          </a:p>
          <a:p>
            <a:r>
              <a:rPr lang="en-US" sz="3000" dirty="0"/>
              <a:t>Fads and trends</a:t>
            </a:r>
          </a:p>
          <a:p>
            <a:r>
              <a:rPr lang="en-US" sz="3000" dirty="0"/>
              <a:t>‘Orthorexia’ unhealthy obsession around healthy food including via social media</a:t>
            </a:r>
          </a:p>
          <a:p>
            <a:r>
              <a:rPr lang="en-US" sz="3000" dirty="0"/>
              <a:t>Label trust</a:t>
            </a:r>
          </a:p>
          <a:p>
            <a:r>
              <a:rPr lang="en-US" sz="3000" dirty="0"/>
              <a:t>Food guilt</a:t>
            </a:r>
          </a:p>
          <a:p>
            <a:r>
              <a:rPr lang="en-US" sz="3000" dirty="0"/>
              <a:t>Body image</a:t>
            </a:r>
          </a:p>
        </p:txBody>
      </p:sp>
    </p:spTree>
    <p:extLst>
      <p:ext uri="{BB962C8B-B14F-4D97-AF65-F5344CB8AC3E}">
        <p14:creationId xmlns:p14="http://schemas.microsoft.com/office/powerpoint/2010/main" val="49575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dissolve">
                                      <p:cBhvr>
                                        <p:cTn id="7" dur="1000"/>
                                        <p:tgtEl>
                                          <p:spTgt spid="6">
                                            <p:txEl>
                                              <p:pRg st="1" end="1"/>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dissolve">
                                      <p:cBhvr>
                                        <p:cTn id="11" dur="1000"/>
                                        <p:tgtEl>
                                          <p:spTgt spid="6">
                                            <p:txEl>
                                              <p:pRg st="2" end="2"/>
                                            </p:txEl>
                                          </p:spTgt>
                                        </p:tgtEl>
                                      </p:cBhvr>
                                    </p:animEffect>
                                  </p:childTnLst>
                                </p:cTn>
                              </p:par>
                            </p:childTnLst>
                          </p:cTn>
                        </p:par>
                        <p:par>
                          <p:cTn id="12" fill="hold">
                            <p:stCondLst>
                              <p:cond delay="2000"/>
                            </p:stCondLst>
                            <p:childTnLst>
                              <p:par>
                                <p:cTn id="13" presetID="9" presetClass="entr" presetSubtype="0"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dissolve">
                                      <p:cBhvr>
                                        <p:cTn id="15" dur="1000"/>
                                        <p:tgtEl>
                                          <p:spTgt spid="6">
                                            <p:txEl>
                                              <p:pRg st="3" end="3"/>
                                            </p:txEl>
                                          </p:spTgt>
                                        </p:tgtEl>
                                      </p:cBhvr>
                                    </p:animEffect>
                                  </p:childTnLst>
                                </p:cTn>
                              </p:par>
                            </p:childTnLst>
                          </p:cTn>
                        </p:par>
                        <p:par>
                          <p:cTn id="16" fill="hold">
                            <p:stCondLst>
                              <p:cond delay="3000"/>
                            </p:stCondLst>
                            <p:childTnLst>
                              <p:par>
                                <p:cTn id="17" presetID="9"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dissolve">
                                      <p:cBhvr>
                                        <p:cTn id="19" dur="1000"/>
                                        <p:tgtEl>
                                          <p:spTgt spid="6">
                                            <p:txEl>
                                              <p:pRg st="4" end="4"/>
                                            </p:txEl>
                                          </p:spTgt>
                                        </p:tgtEl>
                                      </p:cBhvr>
                                    </p:animEffect>
                                  </p:childTnLst>
                                </p:cTn>
                              </p:par>
                            </p:childTnLst>
                          </p:cTn>
                        </p:par>
                        <p:par>
                          <p:cTn id="20" fill="hold">
                            <p:stCondLst>
                              <p:cond delay="4000"/>
                            </p:stCondLst>
                            <p:childTnLst>
                              <p:par>
                                <p:cTn id="21" presetID="9" presetClass="entr" presetSubtype="0" fill="hold"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dissolve">
                                      <p:cBhvr>
                                        <p:cTn id="23" dur="1000"/>
                                        <p:tgtEl>
                                          <p:spTgt spid="6">
                                            <p:txEl>
                                              <p:pRg st="5" end="5"/>
                                            </p:txEl>
                                          </p:spTgt>
                                        </p:tgtEl>
                                      </p:cBhvr>
                                    </p:animEffect>
                                  </p:childTnLst>
                                </p:cTn>
                              </p:par>
                            </p:childTnLst>
                          </p:cTn>
                        </p:par>
                        <p:par>
                          <p:cTn id="24" fill="hold">
                            <p:stCondLst>
                              <p:cond delay="5000"/>
                            </p:stCondLst>
                            <p:childTnLst>
                              <p:par>
                                <p:cTn id="25" presetID="9" presetClass="entr" presetSubtype="0" fill="hold" nodeType="after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dissolve">
                                      <p:cBhvr>
                                        <p:cTn id="27"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49898" y="0"/>
            <a:ext cx="7886700" cy="994172"/>
          </a:xfrm>
        </p:spPr>
        <p:txBody>
          <a:bodyPr/>
          <a:lstStyle/>
          <a:p>
            <a:r>
              <a:rPr lang="en-US" b="1" dirty="0"/>
              <a:t>The Statistics</a:t>
            </a:r>
          </a:p>
        </p:txBody>
      </p:sp>
      <p:sp>
        <p:nvSpPr>
          <p:cNvPr id="10" name="Content Placeholder 9"/>
          <p:cNvSpPr>
            <a:spLocks noGrp="1"/>
          </p:cNvSpPr>
          <p:nvPr>
            <p:ph idx="1"/>
          </p:nvPr>
        </p:nvSpPr>
        <p:spPr>
          <a:xfrm>
            <a:off x="149898" y="812799"/>
            <a:ext cx="7407948" cy="5543551"/>
          </a:xfrm>
        </p:spPr>
        <p:txBody>
          <a:bodyPr>
            <a:normAutofit fontScale="85000" lnSpcReduction="20000"/>
          </a:bodyPr>
          <a:lstStyle/>
          <a:p>
            <a:r>
              <a:rPr lang="en-US" dirty="0"/>
              <a:t>In the UK in 2007:</a:t>
            </a:r>
          </a:p>
          <a:p>
            <a:pPr lvl="1"/>
            <a:r>
              <a:rPr lang="en-US" dirty="0"/>
              <a:t>3 million adults had Diet Related Malnutrition (DRM).</a:t>
            </a:r>
          </a:p>
          <a:p>
            <a:pPr lvl="1"/>
            <a:r>
              <a:rPr lang="en-US" dirty="0"/>
              <a:t>Cost £13 billion annually.</a:t>
            </a:r>
          </a:p>
          <a:p>
            <a:pPr lvl="1"/>
            <a:r>
              <a:rPr lang="en-US" dirty="0"/>
              <a:t>10% of UK expenditure on health and social care.</a:t>
            </a:r>
          </a:p>
          <a:p>
            <a:pPr marL="0" indent="0">
              <a:spcBef>
                <a:spcPts val="0"/>
              </a:spcBef>
              <a:buNone/>
            </a:pPr>
            <a:r>
              <a:rPr lang="en-US" sz="1425" dirty="0"/>
              <a:t>	Elia &amp; Stratton (2009)</a:t>
            </a:r>
          </a:p>
          <a:p>
            <a:endParaRPr lang="en-US" sz="900" dirty="0"/>
          </a:p>
          <a:p>
            <a:r>
              <a:rPr lang="en-US" dirty="0"/>
              <a:t>In the EU 20 million are affected with DRM, costing €120 billion annually.</a:t>
            </a:r>
          </a:p>
          <a:p>
            <a:pPr marL="0" indent="0">
              <a:spcBef>
                <a:spcPts val="0"/>
              </a:spcBef>
              <a:buNone/>
            </a:pPr>
            <a:r>
              <a:rPr lang="en-US" sz="1425" dirty="0"/>
              <a:t>	Freijer et al. (2012)</a:t>
            </a:r>
          </a:p>
          <a:p>
            <a:endParaRPr lang="en-US" sz="900" dirty="0"/>
          </a:p>
          <a:p>
            <a:r>
              <a:rPr lang="en-US" dirty="0"/>
              <a:t>Worldwide data:</a:t>
            </a:r>
          </a:p>
          <a:p>
            <a:pPr lvl="1"/>
            <a:r>
              <a:rPr lang="en-US" dirty="0"/>
              <a:t>1975 105 million people were obese.</a:t>
            </a:r>
          </a:p>
          <a:p>
            <a:pPr lvl="1"/>
            <a:r>
              <a:rPr lang="en-US" dirty="0"/>
              <a:t>By 2014 this reached 641 million.</a:t>
            </a:r>
          </a:p>
          <a:p>
            <a:pPr marL="0" indent="0">
              <a:spcBef>
                <a:spcPts val="0"/>
              </a:spcBef>
              <a:buNone/>
            </a:pPr>
            <a:r>
              <a:rPr lang="en-US" sz="1425" dirty="0"/>
              <a:t>	Imperial College London</a:t>
            </a:r>
          </a:p>
          <a:p>
            <a:endParaRPr lang="en-US" sz="900" dirty="0"/>
          </a:p>
          <a:p>
            <a:r>
              <a:rPr lang="en-US" dirty="0"/>
              <a:t>By 2030 estimates are over half the world population will be obese.</a:t>
            </a:r>
          </a:p>
          <a:p>
            <a:pPr marL="0" indent="0">
              <a:spcBef>
                <a:spcPts val="0"/>
              </a:spcBef>
              <a:buNone/>
            </a:pPr>
            <a:r>
              <a:rPr lang="en-US" sz="1425" dirty="0"/>
              <a:t>	McKinsey Global Institute</a:t>
            </a:r>
          </a:p>
          <a:p>
            <a:pPr marL="0" indent="0">
              <a:spcBef>
                <a:spcPts val="0"/>
              </a:spcBef>
              <a:buNone/>
            </a:pPr>
            <a:endParaRPr lang="en-US" sz="1425" dirty="0"/>
          </a:p>
          <a:p>
            <a:pPr marL="0" indent="0">
              <a:spcBef>
                <a:spcPts val="0"/>
              </a:spcBef>
              <a:buNone/>
            </a:pPr>
            <a:endParaRPr lang="en-US" sz="1425" dirty="0"/>
          </a:p>
          <a:p>
            <a:pPr>
              <a:spcBef>
                <a:spcPts val="0"/>
              </a:spcBef>
            </a:pPr>
            <a:r>
              <a:rPr lang="en-US" dirty="0"/>
              <a:t>Obesity is one of the top 3 social burdens generated by human beings, costing $2 trillion per annum.</a:t>
            </a:r>
          </a:p>
          <a:p>
            <a:pPr marL="0" indent="0">
              <a:spcBef>
                <a:spcPts val="0"/>
              </a:spcBef>
              <a:buNone/>
            </a:pPr>
            <a:r>
              <a:rPr lang="en-GB" sz="1425" dirty="0"/>
              <a:t>	McKinsey Global Institute (MGI) Overcoming Obesity: an initial economic analysis (Dobbs et al.2014)</a:t>
            </a:r>
            <a:endParaRPr lang="en-US" sz="1425" dirty="0"/>
          </a:p>
          <a:p>
            <a:pPr marL="0" indent="0">
              <a:spcBef>
                <a:spcPts val="0"/>
              </a:spcBef>
              <a:buNone/>
            </a:pPr>
            <a:endParaRPr lang="en-US" dirty="0"/>
          </a:p>
        </p:txBody>
      </p:sp>
      <p:sp>
        <p:nvSpPr>
          <p:cNvPr id="4" name="Footer Placeholder 3"/>
          <p:cNvSpPr>
            <a:spLocks noGrp="1"/>
          </p:cNvSpPr>
          <p:nvPr>
            <p:ph type="ftr" sz="quarter" idx="11"/>
          </p:nvPr>
        </p:nvSpPr>
        <p:spPr/>
        <p:txBody>
          <a:bodyPr/>
          <a:lstStyle/>
          <a:p>
            <a:r>
              <a:rPr lang="en-GB" dirty="0"/>
              <a:t>Making Every Day Feel Good</a:t>
            </a:r>
            <a:endParaRPr lang="en-US" dirty="0"/>
          </a:p>
        </p:txBody>
      </p:sp>
      <p:pic>
        <p:nvPicPr>
          <p:cNvPr id="6" name="Picture 5"/>
          <p:cNvPicPr>
            <a:picLocks noChangeAspect="1"/>
          </p:cNvPicPr>
          <p:nvPr/>
        </p:nvPicPr>
        <p:blipFill>
          <a:blip r:embed="rId3" cstate="email"/>
          <a:srcRect/>
          <a:stretch>
            <a:fillRect/>
          </a:stretch>
        </p:blipFill>
        <p:spPr>
          <a:xfrm>
            <a:off x="7146533" y="-199609"/>
            <a:ext cx="3158609" cy="7079389"/>
          </a:xfrm>
          <a:prstGeom prst="rect">
            <a:avLst/>
          </a:prstGeom>
        </p:spPr>
      </p:pic>
    </p:spTree>
    <p:extLst>
      <p:ext uri="{BB962C8B-B14F-4D97-AF65-F5344CB8AC3E}">
        <p14:creationId xmlns:p14="http://schemas.microsoft.com/office/powerpoint/2010/main" val="961900812"/>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2000"/>
                                        <p:tgtEl>
                                          <p:spTgt spid="1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dissolve">
                                      <p:cBhvr>
                                        <p:cTn id="10" dur="2000"/>
                                        <p:tgtEl>
                                          <p:spTgt spid="10">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dissolve">
                                      <p:cBhvr>
                                        <p:cTn id="13" dur="2000"/>
                                        <p:tgtEl>
                                          <p:spTgt spid="10">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dissolve">
                                      <p:cBhvr>
                                        <p:cTn id="16" dur="2000"/>
                                        <p:tgtEl>
                                          <p:spTgt spid="10">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dissolve">
                                      <p:cBhvr>
                                        <p:cTn id="19" dur="500"/>
                                        <p:tgtEl>
                                          <p:spTgt spid="10">
                                            <p:txEl>
                                              <p:pRg st="4" end="4"/>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animEffect transition="in" filter="dissolve">
                                      <p:cBhvr>
                                        <p:cTn id="23" dur="2000"/>
                                        <p:tgtEl>
                                          <p:spTgt spid="10">
                                            <p:txEl>
                                              <p:pRg st="6" end="6"/>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0">
                                            <p:txEl>
                                              <p:pRg st="7" end="7"/>
                                            </p:txEl>
                                          </p:spTgt>
                                        </p:tgtEl>
                                        <p:attrNameLst>
                                          <p:attrName>style.visibility</p:attrName>
                                        </p:attrNameLst>
                                      </p:cBhvr>
                                      <p:to>
                                        <p:strVal val="visible"/>
                                      </p:to>
                                    </p:set>
                                    <p:animEffect transition="in" filter="dissolve">
                                      <p:cBhvr>
                                        <p:cTn id="26" dur="500"/>
                                        <p:tgtEl>
                                          <p:spTgt spid="10">
                                            <p:txEl>
                                              <p:pRg st="7" end="7"/>
                                            </p:txEl>
                                          </p:spTgt>
                                        </p:tgtEl>
                                      </p:cBhvr>
                                    </p:animEffect>
                                  </p:childTnLst>
                                </p:cTn>
                              </p:par>
                            </p:childTnLst>
                          </p:cTn>
                        </p:par>
                        <p:par>
                          <p:cTn id="27" fill="hold">
                            <p:stCondLst>
                              <p:cond delay="4000"/>
                            </p:stCondLst>
                            <p:childTnLst>
                              <p:par>
                                <p:cTn id="28" presetID="9" presetClass="entr" presetSubtype="0" fill="hold" nodeType="afterEffect">
                                  <p:stCondLst>
                                    <p:cond delay="0"/>
                                  </p:stCondLst>
                                  <p:childTnLst>
                                    <p:set>
                                      <p:cBhvr>
                                        <p:cTn id="29" dur="1" fill="hold">
                                          <p:stCondLst>
                                            <p:cond delay="0"/>
                                          </p:stCondLst>
                                        </p:cTn>
                                        <p:tgtEl>
                                          <p:spTgt spid="10">
                                            <p:txEl>
                                              <p:pRg st="9" end="9"/>
                                            </p:txEl>
                                          </p:spTgt>
                                        </p:tgtEl>
                                        <p:attrNameLst>
                                          <p:attrName>style.visibility</p:attrName>
                                        </p:attrNameLst>
                                      </p:cBhvr>
                                      <p:to>
                                        <p:strVal val="visible"/>
                                      </p:to>
                                    </p:set>
                                    <p:animEffect transition="in" filter="dissolve">
                                      <p:cBhvr>
                                        <p:cTn id="30" dur="2000"/>
                                        <p:tgtEl>
                                          <p:spTgt spid="10">
                                            <p:txEl>
                                              <p:pRg st="9" end="9"/>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10">
                                            <p:txEl>
                                              <p:pRg st="10" end="10"/>
                                            </p:txEl>
                                          </p:spTgt>
                                        </p:tgtEl>
                                        <p:attrNameLst>
                                          <p:attrName>style.visibility</p:attrName>
                                        </p:attrNameLst>
                                      </p:cBhvr>
                                      <p:to>
                                        <p:strVal val="visible"/>
                                      </p:to>
                                    </p:set>
                                    <p:animEffect transition="in" filter="dissolve">
                                      <p:cBhvr>
                                        <p:cTn id="33" dur="2000"/>
                                        <p:tgtEl>
                                          <p:spTgt spid="10">
                                            <p:txEl>
                                              <p:pRg st="10" end="10"/>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10">
                                            <p:txEl>
                                              <p:pRg st="11" end="11"/>
                                            </p:txEl>
                                          </p:spTgt>
                                        </p:tgtEl>
                                        <p:attrNameLst>
                                          <p:attrName>style.visibility</p:attrName>
                                        </p:attrNameLst>
                                      </p:cBhvr>
                                      <p:to>
                                        <p:strVal val="visible"/>
                                      </p:to>
                                    </p:set>
                                    <p:animEffect transition="in" filter="dissolve">
                                      <p:cBhvr>
                                        <p:cTn id="36" dur="2000"/>
                                        <p:tgtEl>
                                          <p:spTgt spid="10">
                                            <p:txEl>
                                              <p:pRg st="11" end="11"/>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10">
                                            <p:txEl>
                                              <p:pRg st="12" end="12"/>
                                            </p:txEl>
                                          </p:spTgt>
                                        </p:tgtEl>
                                        <p:attrNameLst>
                                          <p:attrName>style.visibility</p:attrName>
                                        </p:attrNameLst>
                                      </p:cBhvr>
                                      <p:to>
                                        <p:strVal val="visible"/>
                                      </p:to>
                                    </p:set>
                                    <p:animEffect transition="in" filter="dissolve">
                                      <p:cBhvr>
                                        <p:cTn id="39" dur="500"/>
                                        <p:tgtEl>
                                          <p:spTgt spid="10">
                                            <p:txEl>
                                              <p:pRg st="12" end="12"/>
                                            </p:txEl>
                                          </p:spTgt>
                                        </p:tgtEl>
                                      </p:cBhvr>
                                    </p:animEffect>
                                  </p:childTnLst>
                                </p:cTn>
                              </p:par>
                            </p:childTnLst>
                          </p:cTn>
                        </p:par>
                        <p:par>
                          <p:cTn id="40" fill="hold">
                            <p:stCondLst>
                              <p:cond delay="6000"/>
                            </p:stCondLst>
                            <p:childTnLst>
                              <p:par>
                                <p:cTn id="41" presetID="9" presetClass="entr" presetSubtype="0" fill="hold" nodeType="afterEffect">
                                  <p:stCondLst>
                                    <p:cond delay="0"/>
                                  </p:stCondLst>
                                  <p:childTnLst>
                                    <p:set>
                                      <p:cBhvr>
                                        <p:cTn id="42" dur="1" fill="hold">
                                          <p:stCondLst>
                                            <p:cond delay="0"/>
                                          </p:stCondLst>
                                        </p:cTn>
                                        <p:tgtEl>
                                          <p:spTgt spid="10">
                                            <p:txEl>
                                              <p:pRg st="14" end="14"/>
                                            </p:txEl>
                                          </p:spTgt>
                                        </p:tgtEl>
                                        <p:attrNameLst>
                                          <p:attrName>style.visibility</p:attrName>
                                        </p:attrNameLst>
                                      </p:cBhvr>
                                      <p:to>
                                        <p:strVal val="visible"/>
                                      </p:to>
                                    </p:set>
                                    <p:animEffect transition="in" filter="dissolve">
                                      <p:cBhvr>
                                        <p:cTn id="43" dur="2000"/>
                                        <p:tgtEl>
                                          <p:spTgt spid="10">
                                            <p:txEl>
                                              <p:pRg st="14" end="14"/>
                                            </p:txEl>
                                          </p:spTgt>
                                        </p:tgtEl>
                                      </p:cBhvr>
                                    </p:animEffect>
                                  </p:childTnLst>
                                </p:cTn>
                              </p:par>
                              <p:par>
                                <p:cTn id="44" presetID="9" presetClass="entr" presetSubtype="0" fill="hold" nodeType="withEffect">
                                  <p:stCondLst>
                                    <p:cond delay="0"/>
                                  </p:stCondLst>
                                  <p:childTnLst>
                                    <p:set>
                                      <p:cBhvr>
                                        <p:cTn id="45" dur="1" fill="hold">
                                          <p:stCondLst>
                                            <p:cond delay="0"/>
                                          </p:stCondLst>
                                        </p:cTn>
                                        <p:tgtEl>
                                          <p:spTgt spid="10">
                                            <p:txEl>
                                              <p:pRg st="15" end="15"/>
                                            </p:txEl>
                                          </p:spTgt>
                                        </p:tgtEl>
                                        <p:attrNameLst>
                                          <p:attrName>style.visibility</p:attrName>
                                        </p:attrNameLst>
                                      </p:cBhvr>
                                      <p:to>
                                        <p:strVal val="visible"/>
                                      </p:to>
                                    </p:set>
                                    <p:animEffect transition="in" filter="dissolve">
                                      <p:cBhvr>
                                        <p:cTn id="46" dur="500"/>
                                        <p:tgtEl>
                                          <p:spTgt spid="10">
                                            <p:txEl>
                                              <p:pRg st="15" end="15"/>
                                            </p:txEl>
                                          </p:spTgt>
                                        </p:tgtEl>
                                      </p:cBhvr>
                                    </p:animEffect>
                                  </p:childTnLst>
                                </p:cTn>
                              </p:par>
                            </p:childTnLst>
                          </p:cTn>
                        </p:par>
                        <p:par>
                          <p:cTn id="47" fill="hold">
                            <p:stCondLst>
                              <p:cond delay="8000"/>
                            </p:stCondLst>
                            <p:childTnLst>
                              <p:par>
                                <p:cTn id="48" presetID="9" presetClass="entr" presetSubtype="0" fill="hold" nodeType="afterEffect">
                                  <p:stCondLst>
                                    <p:cond delay="0"/>
                                  </p:stCondLst>
                                  <p:childTnLst>
                                    <p:set>
                                      <p:cBhvr>
                                        <p:cTn id="49" dur="1" fill="hold">
                                          <p:stCondLst>
                                            <p:cond delay="0"/>
                                          </p:stCondLst>
                                        </p:cTn>
                                        <p:tgtEl>
                                          <p:spTgt spid="10">
                                            <p:txEl>
                                              <p:pRg st="18" end="18"/>
                                            </p:txEl>
                                          </p:spTgt>
                                        </p:tgtEl>
                                        <p:attrNameLst>
                                          <p:attrName>style.visibility</p:attrName>
                                        </p:attrNameLst>
                                      </p:cBhvr>
                                      <p:to>
                                        <p:strVal val="visible"/>
                                      </p:to>
                                    </p:set>
                                    <p:animEffect transition="in" filter="dissolve">
                                      <p:cBhvr>
                                        <p:cTn id="50" dur="2000"/>
                                        <p:tgtEl>
                                          <p:spTgt spid="10">
                                            <p:txEl>
                                              <p:pRg st="18" end="18"/>
                                            </p:txEl>
                                          </p:spTgt>
                                        </p:tgtEl>
                                      </p:cBhvr>
                                    </p:animEffect>
                                  </p:childTnLst>
                                </p:cTn>
                              </p:par>
                              <p:par>
                                <p:cTn id="51" presetID="9" presetClass="entr" presetSubtype="0" fill="hold" nodeType="withEffect">
                                  <p:stCondLst>
                                    <p:cond delay="0"/>
                                  </p:stCondLst>
                                  <p:childTnLst>
                                    <p:set>
                                      <p:cBhvr>
                                        <p:cTn id="52" dur="1" fill="hold">
                                          <p:stCondLst>
                                            <p:cond delay="0"/>
                                          </p:stCondLst>
                                        </p:cTn>
                                        <p:tgtEl>
                                          <p:spTgt spid="10">
                                            <p:txEl>
                                              <p:pRg st="19" end="19"/>
                                            </p:txEl>
                                          </p:spTgt>
                                        </p:tgtEl>
                                        <p:attrNameLst>
                                          <p:attrName>style.visibility</p:attrName>
                                        </p:attrNameLst>
                                      </p:cBhvr>
                                      <p:to>
                                        <p:strVal val="visible"/>
                                      </p:to>
                                    </p:set>
                                    <p:animEffect transition="in" filter="dissolve">
                                      <p:cBhvr>
                                        <p:cTn id="53" dur="500"/>
                                        <p:tgtEl>
                                          <p:spTgt spid="10">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75" y="302256"/>
            <a:ext cx="6172200" cy="857250"/>
          </a:xfrm>
        </p:spPr>
        <p:txBody>
          <a:bodyPr>
            <a:noAutofit/>
          </a:bodyPr>
          <a:lstStyle/>
          <a:p>
            <a:r>
              <a:rPr lang="en-GB" sz="3000" b="1" dirty="0">
                <a:latin typeface="+mn-lt"/>
              </a:rPr>
              <a:t>What’s the future trend?</a:t>
            </a:r>
            <a:br>
              <a:rPr lang="en-GB" sz="1800" b="1" dirty="0">
                <a:latin typeface="+mn-lt"/>
              </a:rPr>
            </a:br>
            <a:r>
              <a:rPr lang="en-GB" sz="1350" b="1" dirty="0">
                <a:latin typeface="+mn-lt"/>
              </a:rPr>
              <a:t>Price Water House Coopers Study 2016</a:t>
            </a:r>
          </a:p>
        </p:txBody>
      </p:sp>
      <p:sp>
        <p:nvSpPr>
          <p:cNvPr id="3" name="Content Placeholder 2"/>
          <p:cNvSpPr>
            <a:spLocks noGrp="1"/>
          </p:cNvSpPr>
          <p:nvPr>
            <p:ph idx="1"/>
          </p:nvPr>
        </p:nvSpPr>
        <p:spPr>
          <a:xfrm>
            <a:off x="300974" y="1159506"/>
            <a:ext cx="7536739" cy="3564396"/>
          </a:xfrm>
        </p:spPr>
        <p:txBody>
          <a:bodyPr>
            <a:noAutofit/>
          </a:bodyPr>
          <a:lstStyle/>
          <a:p>
            <a:pPr marL="0" indent="0">
              <a:lnSpc>
                <a:spcPct val="120000"/>
              </a:lnSpc>
              <a:buNone/>
            </a:pPr>
            <a:r>
              <a:rPr lang="en-GB" sz="2600" dirty="0"/>
              <a:t>Respondents who say they are “moving towards a healthier diet”:</a:t>
            </a:r>
          </a:p>
          <a:p>
            <a:pPr>
              <a:lnSpc>
                <a:spcPct val="120000"/>
              </a:lnSpc>
            </a:pPr>
            <a:r>
              <a:rPr lang="en-GB" sz="2600" dirty="0"/>
              <a:t>47% of 18-34 year olds in 2016; estimated to be 53% in 2017.</a:t>
            </a:r>
          </a:p>
          <a:p>
            <a:pPr>
              <a:lnSpc>
                <a:spcPct val="120000"/>
              </a:lnSpc>
            </a:pPr>
            <a:r>
              <a:rPr lang="en-GB" sz="2600" dirty="0"/>
              <a:t>23% over 55s in 2016; estimated to be 19% by 2017.</a:t>
            </a:r>
          </a:p>
          <a:p>
            <a:pPr marL="0" indent="0">
              <a:buNone/>
            </a:pPr>
            <a:r>
              <a:rPr lang="en-US" sz="2600" dirty="0"/>
              <a:t>"Most people want to mix and match, balancing healthy eating with the occasional indulgence.”</a:t>
            </a:r>
          </a:p>
          <a:p>
            <a:pPr marL="0" indent="0">
              <a:buNone/>
            </a:pPr>
            <a:r>
              <a:rPr lang="en-US" sz="2600" dirty="0"/>
              <a:t>“Consumers are more likely to have healthy meals out during the week, driven by these being more everyday eating out occasions, and are more likely to treat themselves at weekends.</a:t>
            </a:r>
            <a:r>
              <a:rPr lang="en-GB" sz="2600" dirty="0"/>
              <a:t>”</a:t>
            </a:r>
            <a:endParaRPr lang="en-US" sz="2600" dirty="0"/>
          </a:p>
        </p:txBody>
      </p:sp>
      <p:sp>
        <p:nvSpPr>
          <p:cNvPr id="5" name="Footer Placeholder 4"/>
          <p:cNvSpPr>
            <a:spLocks noGrp="1"/>
          </p:cNvSpPr>
          <p:nvPr>
            <p:ph type="ftr" sz="quarter" idx="11"/>
          </p:nvPr>
        </p:nvSpPr>
        <p:spPr/>
        <p:txBody>
          <a:bodyPr/>
          <a:lstStyle/>
          <a:p>
            <a:r>
              <a:rPr lang="en-GB" dirty="0"/>
              <a:t>Making Every Day Feel Good</a:t>
            </a:r>
            <a:endParaRPr lang="en-US" dirty="0"/>
          </a:p>
        </p:txBody>
      </p:sp>
      <p:pic>
        <p:nvPicPr>
          <p:cNvPr id="6" name="Picture 5"/>
          <p:cNvPicPr>
            <a:picLocks noChangeAspect="1"/>
          </p:cNvPicPr>
          <p:nvPr/>
        </p:nvPicPr>
        <p:blipFill>
          <a:blip r:embed="rId3" cstate="email"/>
          <a:srcRect/>
          <a:stretch>
            <a:fillRect/>
          </a:stretch>
        </p:blipFill>
        <p:spPr>
          <a:xfrm>
            <a:off x="7146533" y="-199609"/>
            <a:ext cx="3158609" cy="7079389"/>
          </a:xfrm>
          <a:prstGeom prst="rect">
            <a:avLst/>
          </a:prstGeom>
        </p:spPr>
      </p:pic>
    </p:spTree>
    <p:extLst>
      <p:ext uri="{BB962C8B-B14F-4D97-AF65-F5344CB8AC3E}">
        <p14:creationId xmlns:p14="http://schemas.microsoft.com/office/powerpoint/2010/main" val="1405778316"/>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3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par>
                          <p:cTn id="16" fill="hold">
                            <p:stCondLst>
                              <p:cond delay="50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2000"/>
                                        <p:tgtEl>
                                          <p:spTgt spid="3">
                                            <p:txEl>
                                              <p:pRg st="3" end="3"/>
                                            </p:txEl>
                                          </p:spTgt>
                                        </p:tgtEl>
                                      </p:cBhvr>
                                    </p:animEffect>
                                  </p:childTnLst>
                                </p:cTn>
                              </p:par>
                            </p:childTnLst>
                          </p:cTn>
                        </p:par>
                        <p:par>
                          <p:cTn id="20" fill="hold">
                            <p:stCondLst>
                              <p:cond delay="7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489" y="294972"/>
            <a:ext cx="6172200" cy="857250"/>
          </a:xfrm>
        </p:spPr>
        <p:txBody>
          <a:bodyPr>
            <a:normAutofit/>
          </a:bodyPr>
          <a:lstStyle/>
          <a:p>
            <a:pPr algn="l"/>
            <a:r>
              <a:rPr lang="en-GB" sz="3000" b="1" dirty="0">
                <a:latin typeface="+mn-lt"/>
              </a:rPr>
              <a:t>Future trend continued</a:t>
            </a:r>
          </a:p>
        </p:txBody>
      </p:sp>
      <p:sp>
        <p:nvSpPr>
          <p:cNvPr id="3" name="Content Placeholder 2"/>
          <p:cNvSpPr>
            <a:spLocks noGrp="1"/>
          </p:cNvSpPr>
          <p:nvPr>
            <p:ph idx="1"/>
          </p:nvPr>
        </p:nvSpPr>
        <p:spPr>
          <a:xfrm>
            <a:off x="315489" y="1152222"/>
            <a:ext cx="7028740" cy="3710064"/>
          </a:xfrm>
        </p:spPr>
        <p:txBody>
          <a:bodyPr>
            <a:noAutofit/>
          </a:bodyPr>
          <a:lstStyle/>
          <a:p>
            <a:r>
              <a:rPr lang="en-US" dirty="0"/>
              <a:t>Eating out, 47% of all consumers consider it important that a restaurant offers healthy options.</a:t>
            </a:r>
          </a:p>
          <a:p>
            <a:r>
              <a:rPr lang="en-US" dirty="0"/>
              <a:t>There are a range of ‘healthy’ food-to-go operators targeting the mid-week lunch occasion where people are more likely to focus on eating healthily.</a:t>
            </a:r>
          </a:p>
          <a:p>
            <a:r>
              <a:rPr lang="en-US" dirty="0"/>
              <a:t>Food operators are now focusing more on freshness and provenance given its importance to consumers when eating out.</a:t>
            </a:r>
          </a:p>
        </p:txBody>
      </p:sp>
      <p:sp>
        <p:nvSpPr>
          <p:cNvPr id="5" name="Footer Placeholder 4"/>
          <p:cNvSpPr>
            <a:spLocks noGrp="1"/>
          </p:cNvSpPr>
          <p:nvPr>
            <p:ph type="ftr" sz="quarter" idx="11"/>
          </p:nvPr>
        </p:nvSpPr>
        <p:spPr/>
        <p:txBody>
          <a:bodyPr/>
          <a:lstStyle/>
          <a:p>
            <a:r>
              <a:rPr lang="en-GB" dirty="0"/>
              <a:t>Making Every Day Feel Good</a:t>
            </a:r>
            <a:endParaRPr lang="en-US" dirty="0"/>
          </a:p>
        </p:txBody>
      </p:sp>
      <p:pic>
        <p:nvPicPr>
          <p:cNvPr id="6" name="Picture 5"/>
          <p:cNvPicPr>
            <a:picLocks noChangeAspect="1"/>
          </p:cNvPicPr>
          <p:nvPr/>
        </p:nvPicPr>
        <p:blipFill>
          <a:blip r:embed="rId3" cstate="email"/>
          <a:srcRect/>
          <a:stretch>
            <a:fillRect/>
          </a:stretch>
        </p:blipFill>
        <p:spPr>
          <a:xfrm>
            <a:off x="7146533" y="-199609"/>
            <a:ext cx="3158609" cy="7079389"/>
          </a:xfrm>
          <a:prstGeom prst="rect">
            <a:avLst/>
          </a:prstGeom>
        </p:spPr>
      </p:pic>
    </p:spTree>
    <p:extLst>
      <p:ext uri="{BB962C8B-B14F-4D97-AF65-F5344CB8AC3E}">
        <p14:creationId xmlns:p14="http://schemas.microsoft.com/office/powerpoint/2010/main" val="50030017"/>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75" y="302256"/>
            <a:ext cx="6172200" cy="857250"/>
          </a:xfrm>
        </p:spPr>
        <p:txBody>
          <a:bodyPr>
            <a:noAutofit/>
          </a:bodyPr>
          <a:lstStyle/>
          <a:p>
            <a:r>
              <a:rPr lang="en-GB" sz="3000" b="1" dirty="0">
                <a:latin typeface="+mn-lt"/>
              </a:rPr>
              <a:t>Behavioural science: the evidence?</a:t>
            </a:r>
            <a:br>
              <a:rPr lang="en-GB" sz="1800" b="1" dirty="0">
                <a:latin typeface="+mn-lt"/>
              </a:rPr>
            </a:br>
            <a:endParaRPr lang="en-GB" sz="1350" b="1" dirty="0">
              <a:latin typeface="+mn-lt"/>
            </a:endParaRPr>
          </a:p>
        </p:txBody>
      </p:sp>
      <p:sp>
        <p:nvSpPr>
          <p:cNvPr id="3" name="Content Placeholder 2"/>
          <p:cNvSpPr>
            <a:spLocks noGrp="1"/>
          </p:cNvSpPr>
          <p:nvPr>
            <p:ph idx="1"/>
          </p:nvPr>
        </p:nvSpPr>
        <p:spPr>
          <a:xfrm>
            <a:off x="300975" y="926424"/>
            <a:ext cx="7681882" cy="3564396"/>
          </a:xfrm>
        </p:spPr>
        <p:txBody>
          <a:bodyPr>
            <a:noAutofit/>
          </a:bodyPr>
          <a:lstStyle/>
          <a:p>
            <a:pPr>
              <a:lnSpc>
                <a:spcPct val="120000"/>
              </a:lnSpc>
            </a:pPr>
            <a:r>
              <a:rPr lang="en-US" dirty="0"/>
              <a:t>Changing a self-service buffet layout increased uptake of fruit and vegetables from 19% to 33%.</a:t>
            </a:r>
          </a:p>
          <a:p>
            <a:pPr>
              <a:lnSpc>
                <a:spcPct val="120000"/>
              </a:lnSpc>
            </a:pPr>
            <a:r>
              <a:rPr lang="en-US" dirty="0"/>
              <a:t>Items positioned in the middle at eye level are selected nearly 300% more than when on the left.</a:t>
            </a:r>
          </a:p>
          <a:p>
            <a:pPr>
              <a:lnSpc>
                <a:spcPct val="120000"/>
              </a:lnSpc>
            </a:pPr>
            <a:r>
              <a:rPr lang="en-US" dirty="0"/>
              <a:t>Reducing plate sizes and serving tongs reduced food waste by 20% in a study of a hotel chain in Norway.</a:t>
            </a:r>
          </a:p>
          <a:p>
            <a:pPr>
              <a:lnSpc>
                <a:spcPct val="120000"/>
              </a:lnSpc>
            </a:pPr>
            <a:r>
              <a:rPr lang="en-US" dirty="0"/>
              <a:t>Making healthier options more prominent increased sales by 11% in a two-year study in a hospital cafeteria in the USA.</a:t>
            </a:r>
          </a:p>
        </p:txBody>
      </p:sp>
      <p:sp>
        <p:nvSpPr>
          <p:cNvPr id="5" name="Footer Placeholder 4"/>
          <p:cNvSpPr>
            <a:spLocks noGrp="1"/>
          </p:cNvSpPr>
          <p:nvPr>
            <p:ph type="ftr" sz="quarter" idx="11"/>
          </p:nvPr>
        </p:nvSpPr>
        <p:spPr/>
        <p:txBody>
          <a:bodyPr/>
          <a:lstStyle/>
          <a:p>
            <a:r>
              <a:rPr lang="en-GB" dirty="0"/>
              <a:t>Making Every Day Feel Good</a:t>
            </a:r>
            <a:endParaRPr lang="en-US" dirty="0"/>
          </a:p>
        </p:txBody>
      </p:sp>
      <p:pic>
        <p:nvPicPr>
          <p:cNvPr id="6" name="Picture 5"/>
          <p:cNvPicPr>
            <a:picLocks noChangeAspect="1"/>
          </p:cNvPicPr>
          <p:nvPr/>
        </p:nvPicPr>
        <p:blipFill>
          <a:blip r:embed="rId3" cstate="email"/>
          <a:srcRect/>
          <a:stretch>
            <a:fillRect/>
          </a:stretch>
        </p:blipFill>
        <p:spPr>
          <a:xfrm>
            <a:off x="7226211" y="-221389"/>
            <a:ext cx="3158609" cy="7079389"/>
          </a:xfrm>
          <a:prstGeom prst="rect">
            <a:avLst/>
          </a:prstGeom>
        </p:spPr>
      </p:pic>
    </p:spTree>
    <p:extLst>
      <p:ext uri="{BB962C8B-B14F-4D97-AF65-F5344CB8AC3E}">
        <p14:creationId xmlns:p14="http://schemas.microsoft.com/office/powerpoint/2010/main" val="1169358427"/>
      </p:ext>
    </p:extLst>
  </p:cSld>
  <p:clrMapOvr>
    <a:masterClrMapping/>
  </p:clrMapOvr>
  <mc:AlternateContent xmlns:mc="http://schemas.openxmlformats.org/markup-compatibility/2006" xmlns:p14="http://schemas.microsoft.com/office/powerpoint/2010/main">
    <mc:Choice Requires="p14">
      <p:transition spd="slow" p14:dur="2000" advClick="0">
        <p:sndAc>
          <p:endSnd/>
        </p:sndAc>
      </p:transition>
    </mc:Choice>
    <mc:Fallback xmlns="">
      <p:transition spd="slow" advClick="0">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2000"/>
                                        <p:tgtEl>
                                          <p:spTgt spid="3">
                                            <p:txEl>
                                              <p:pRg st="0" end="0"/>
                                            </p:txEl>
                                          </p:spTgt>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4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667" y="610106"/>
            <a:ext cx="6362365" cy="1944216"/>
          </a:xfrm>
        </p:spPr>
        <p:txBody>
          <a:bodyPr>
            <a:normAutofit/>
          </a:bodyPr>
          <a:lstStyle/>
          <a:p>
            <a:br>
              <a:rPr lang="en-US" sz="3300" b="1" dirty="0">
                <a:solidFill>
                  <a:srgbClr val="F759A8"/>
                </a:solidFill>
              </a:rPr>
            </a:br>
            <a:endParaRPr lang="en-US" sz="3100" dirty="0"/>
          </a:p>
        </p:txBody>
      </p:sp>
      <p:sp>
        <p:nvSpPr>
          <p:cNvPr id="3" name="TextBox 2"/>
          <p:cNvSpPr txBox="1"/>
          <p:nvPr/>
        </p:nvSpPr>
        <p:spPr>
          <a:xfrm>
            <a:off x="570785" y="806242"/>
            <a:ext cx="4262472" cy="4447371"/>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What are you waiting for?</a:t>
            </a:r>
            <a:r>
              <a:rPr lang="en-US" sz="2800" dirty="0">
                <a:latin typeface="Calibri" panose="020F0502020204030204" pitchFamily="34" charset="0"/>
                <a:cs typeface="Calibri" panose="020F0502020204030204" pitchFamily="34" charset="0"/>
              </a:rPr>
              <a:t> </a:t>
            </a:r>
          </a:p>
          <a:p>
            <a:endParaRPr lang="en-US" sz="1050" dirty="0">
              <a:latin typeface="Calibri" panose="020F0502020204030204" pitchFamily="34" charset="0"/>
              <a:cs typeface="Calibri" panose="020F0502020204030204" pitchFamily="34" charset="0"/>
            </a:endParaRPr>
          </a:p>
          <a:p>
            <a:r>
              <a:rPr lang="en-US" sz="2600" dirty="0">
                <a:latin typeface="Calibri" panose="020F0502020204030204" pitchFamily="34" charset="0"/>
                <a:cs typeface="Calibri" panose="020F0502020204030204" pitchFamily="34" charset="0"/>
              </a:rPr>
              <a:t>With our book you can find out </a:t>
            </a:r>
            <a:r>
              <a:rPr lang="en-US" sz="2600" dirty="0"/>
              <a:t>how you can change customer eating </a:t>
            </a:r>
            <a:r>
              <a:rPr lang="en-US" sz="2600" dirty="0" err="1"/>
              <a:t>behaviours</a:t>
            </a:r>
            <a:r>
              <a:rPr lang="en-US" sz="2600" dirty="0"/>
              <a:t> by shaping the opportunities, marketing and motivation in your food environment.</a:t>
            </a:r>
          </a:p>
          <a:p>
            <a:endParaRPr lang="en-US" sz="1050" dirty="0"/>
          </a:p>
          <a:p>
            <a:r>
              <a:rPr lang="en-US" sz="2600" b="1" dirty="0"/>
              <a:t>This leads to more money for you, and healthier customers too!</a:t>
            </a:r>
            <a:endParaRPr lang="en-US" sz="2600" b="1" dirty="0">
              <a:solidFill>
                <a:srgbClr val="FFFFFF"/>
              </a:solidFill>
              <a:latin typeface="Calibri" panose="020F0502020204030204" pitchFamily="34" charset="0"/>
              <a:cs typeface="Calibri" panose="020F0502020204030204" pitchFamily="34" charset="0"/>
            </a:endParaRPr>
          </a:p>
        </p:txBody>
      </p:sp>
      <p:sp>
        <p:nvSpPr>
          <p:cNvPr id="5" name="Rectangle 4"/>
          <p:cNvSpPr/>
          <p:nvPr/>
        </p:nvSpPr>
        <p:spPr>
          <a:xfrm>
            <a:off x="2626307" y="3244334"/>
            <a:ext cx="237566" cy="369332"/>
          </a:xfrm>
          <a:prstGeom prst="rect">
            <a:avLst/>
          </a:prstGeom>
        </p:spPr>
        <p:txBody>
          <a:bodyPr wrap="none">
            <a:spAutoFit/>
          </a:bodyPr>
          <a:lstStyle/>
          <a:p>
            <a:r>
              <a:rPr lang="en-US" dirty="0"/>
              <a:t> </a:t>
            </a:r>
          </a:p>
        </p:txBody>
      </p:sp>
      <p:sp>
        <p:nvSpPr>
          <p:cNvPr id="13" name="TextBox 12"/>
          <p:cNvSpPr txBox="1"/>
          <p:nvPr/>
        </p:nvSpPr>
        <p:spPr>
          <a:xfrm>
            <a:off x="0" y="-9964"/>
            <a:ext cx="3275856" cy="276999"/>
          </a:xfrm>
          <a:prstGeom prst="rect">
            <a:avLst/>
          </a:prstGeom>
          <a:noFill/>
        </p:spPr>
        <p:txBody>
          <a:bodyPr wrap="square" rtlCol="0">
            <a:spAutoFit/>
          </a:bodyPr>
          <a:lstStyle/>
          <a:p>
            <a:r>
              <a:rPr lang="en-GB" sz="1200" dirty="0">
                <a:latin typeface="Calibri"/>
                <a:cs typeface="Calibri"/>
              </a:rPr>
              <a:t>© 2019 Feel Good Family Ltd. </a:t>
            </a:r>
          </a:p>
        </p:txBody>
      </p:sp>
      <p:pic>
        <p:nvPicPr>
          <p:cNvPr id="7" name="Picture 6">
            <a:extLst>
              <a:ext uri="{FF2B5EF4-FFF2-40B4-BE49-F238E27FC236}">
                <a16:creationId xmlns:a16="http://schemas.microsoft.com/office/drawing/2014/main" id="{7FCE78D3-DA11-0943-91A5-221838E21311}"/>
              </a:ext>
            </a:extLst>
          </p:cNvPr>
          <p:cNvPicPr>
            <a:picLocks noChangeAspect="1"/>
          </p:cNvPicPr>
          <p:nvPr/>
        </p:nvPicPr>
        <p:blipFill>
          <a:blip r:embed="rId3"/>
          <a:stretch>
            <a:fillRect/>
          </a:stretch>
        </p:blipFill>
        <p:spPr>
          <a:xfrm>
            <a:off x="5134794" y="771108"/>
            <a:ext cx="3254426" cy="4621441"/>
          </a:xfrm>
          <a:prstGeom prst="rect">
            <a:avLst/>
          </a:prstGeom>
          <a:effectLst>
            <a:outerShdw blurRad="50800" dist="127000" dir="8100000" algn="tr" rotWithShape="0">
              <a:prstClr val="black">
                <a:alpha val="40000"/>
              </a:prstClr>
            </a:outerShdw>
          </a:effectLst>
          <a:scene3d>
            <a:camera prst="orthographicFront"/>
            <a:lightRig rig="threePt" dir="t"/>
          </a:scene3d>
          <a:sp3d contourW="6350" prstMaterial="metal">
            <a:contourClr>
              <a:schemeClr val="bg2">
                <a:lumMod val="75000"/>
              </a:schemeClr>
            </a:contourClr>
          </a:sp3d>
        </p:spPr>
      </p:pic>
      <p:pic>
        <p:nvPicPr>
          <p:cNvPr id="9" name="Picture 8">
            <a:extLst>
              <a:ext uri="{FF2B5EF4-FFF2-40B4-BE49-F238E27FC236}">
                <a16:creationId xmlns:a16="http://schemas.microsoft.com/office/drawing/2014/main" id="{9BAA81A4-3932-5E40-ACEB-E8855CBAFDCF}"/>
              </a:ext>
            </a:extLst>
          </p:cNvPr>
          <p:cNvPicPr>
            <a:picLocks noChangeAspect="1"/>
          </p:cNvPicPr>
          <p:nvPr/>
        </p:nvPicPr>
        <p:blipFill>
          <a:blip r:embed="rId4"/>
          <a:stretch>
            <a:fillRect/>
          </a:stretch>
        </p:blipFill>
        <p:spPr>
          <a:xfrm>
            <a:off x="570785" y="5392549"/>
            <a:ext cx="1459430" cy="1032534"/>
          </a:xfrm>
          <a:prstGeom prst="rect">
            <a:avLst/>
          </a:prstGeom>
        </p:spPr>
      </p:pic>
    </p:spTree>
    <p:extLst>
      <p:ext uri="{BB962C8B-B14F-4D97-AF65-F5344CB8AC3E}">
        <p14:creationId xmlns:p14="http://schemas.microsoft.com/office/powerpoint/2010/main" val="76237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750"/>
                                        <p:tgtEl>
                                          <p:spTgt spid="3">
                                            <p:txEl>
                                              <p:pRg st="0" end="0"/>
                                            </p:txEl>
                                          </p:spTgt>
                                        </p:tgtEl>
                                        <p:attrNameLst>
                                          <p:attrName>ppt_y</p:attrName>
                                        </p:attrNameLst>
                                      </p:cBhvr>
                                      <p:tavLst>
                                        <p:tav tm="0">
                                          <p:val>
                                            <p:strVal val="#ppt_y-#ppt_h*1.125000"/>
                                          </p:val>
                                        </p:tav>
                                        <p:tav tm="100000">
                                          <p:val>
                                            <p:strVal val="#ppt_y"/>
                                          </p:val>
                                        </p:tav>
                                      </p:tavLst>
                                    </p:anim>
                                    <p:animEffect transition="in" filter="wipe(down)">
                                      <p:cBhvr>
                                        <p:cTn id="8" dur="750"/>
                                        <p:tgtEl>
                                          <p:spTgt spid="3">
                                            <p:txEl>
                                              <p:pRg st="0" end="0"/>
                                            </p:txEl>
                                          </p:spTgt>
                                        </p:tgtEl>
                                      </p:cBhvr>
                                    </p:animEffect>
                                  </p:childTnLst>
                                </p:cTn>
                              </p:par>
                            </p:childTnLst>
                          </p:cTn>
                        </p:par>
                        <p:par>
                          <p:cTn id="9" fill="hold">
                            <p:stCondLst>
                              <p:cond delay="750"/>
                            </p:stCondLst>
                            <p:childTnLst>
                              <p:par>
                                <p:cTn id="10" presetID="9" presetClass="entr" presetSubtype="0"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2000"/>
                                        <p:tgtEl>
                                          <p:spTgt spid="3">
                                            <p:txEl>
                                              <p:pRg st="2" end="2"/>
                                            </p:txEl>
                                          </p:spTgt>
                                        </p:tgtEl>
                                      </p:cBhvr>
                                    </p:animEffect>
                                  </p:childTnLst>
                                </p:cTn>
                              </p:par>
                            </p:childTnLst>
                          </p:cTn>
                        </p:par>
                        <p:par>
                          <p:cTn id="13" fill="hold">
                            <p:stCondLst>
                              <p:cond delay="2750"/>
                            </p:stCondLst>
                            <p:childTnLst>
                              <p:par>
                                <p:cTn id="14" presetID="42" presetClass="entr" presetSubtype="0" fill="hold"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2000"/>
                                        <p:tgtEl>
                                          <p:spTgt spid="3">
                                            <p:txEl>
                                              <p:pRg st="4" end="4"/>
                                            </p:txEl>
                                          </p:spTgt>
                                        </p:tgtEl>
                                      </p:cBhvr>
                                    </p:animEffect>
                                    <p:anim calcmode="lin" valueType="num">
                                      <p:cBhvr>
                                        <p:cTn id="17"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8"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Chapter 1</a:t>
            </a:r>
            <a:br>
              <a:rPr lang="en-US" b="1" dirty="0"/>
            </a:br>
            <a:r>
              <a:rPr lang="en-US" sz="3200" dirty="0"/>
              <a:t>Why Healthy Profits?</a:t>
            </a:r>
            <a:endParaRPr lang="en-US" dirty="0"/>
          </a:p>
        </p:txBody>
      </p:sp>
      <p:sp>
        <p:nvSpPr>
          <p:cNvPr id="3" name="Content Placeholder 2"/>
          <p:cNvSpPr>
            <a:spLocks noGrp="1"/>
          </p:cNvSpPr>
          <p:nvPr>
            <p:ph idx="1"/>
          </p:nvPr>
        </p:nvSpPr>
        <p:spPr/>
        <p:txBody>
          <a:bodyPr/>
          <a:lstStyle/>
          <a:p>
            <a:r>
              <a:rPr lang="en-US" dirty="0"/>
              <a:t>How we make food choices.</a:t>
            </a:r>
          </a:p>
          <a:p>
            <a:r>
              <a:rPr lang="en-US" dirty="0"/>
              <a:t>Which customers to focus on.</a:t>
            </a:r>
          </a:p>
          <a:p>
            <a:r>
              <a:rPr lang="en-US" dirty="0"/>
              <a:t>The approach to applying </a:t>
            </a:r>
            <a:r>
              <a:rPr lang="en-US" dirty="0" err="1"/>
              <a:t>behavioural</a:t>
            </a:r>
            <a:r>
              <a:rPr lang="en-US" dirty="0"/>
              <a:t> science.</a:t>
            </a:r>
          </a:p>
          <a:p>
            <a:pPr marL="0" indent="0">
              <a:buNone/>
            </a:pPr>
            <a:endParaRPr lang="en-US" sz="1800" dirty="0"/>
          </a:p>
          <a:p>
            <a:pPr marL="0" indent="0">
              <a:buNone/>
            </a:pPr>
            <a:r>
              <a:rPr lang="en-US" dirty="0"/>
              <a:t>At the end of this chapter you will have a clear understanding of </a:t>
            </a:r>
            <a:r>
              <a:rPr lang="en-US" dirty="0" err="1"/>
              <a:t>behavioural</a:t>
            </a:r>
            <a:r>
              <a:rPr lang="en-US" dirty="0"/>
              <a:t> science and its role in healthy eating.</a:t>
            </a:r>
          </a:p>
        </p:txBody>
      </p:sp>
      <p:pic>
        <p:nvPicPr>
          <p:cNvPr id="4" name="Content Placeholder 10">
            <a:extLst>
              <a:ext uri="{FF2B5EF4-FFF2-40B4-BE49-F238E27FC236}">
                <a16:creationId xmlns:a16="http://schemas.microsoft.com/office/drawing/2014/main" id="{FCD21302-FF2C-4948-BE89-AB0FE7FF0A26}"/>
              </a:ext>
            </a:extLst>
          </p:cNvPr>
          <p:cNvPicPr>
            <a:picLocks noChangeAspect="1"/>
          </p:cNvPicPr>
          <p:nvPr/>
        </p:nvPicPr>
        <p:blipFill>
          <a:blip r:embed="rId2"/>
          <a:stretch>
            <a:fillRect/>
          </a:stretch>
        </p:blipFill>
        <p:spPr>
          <a:xfrm>
            <a:off x="793490" y="5552634"/>
            <a:ext cx="2219779" cy="1357604"/>
          </a:xfrm>
          <a:prstGeom prst="rect">
            <a:avLst/>
          </a:prstGeom>
        </p:spPr>
      </p:pic>
      <p:grpSp>
        <p:nvGrpSpPr>
          <p:cNvPr id="5" name="Group 4">
            <a:extLst>
              <a:ext uri="{FF2B5EF4-FFF2-40B4-BE49-F238E27FC236}">
                <a16:creationId xmlns:a16="http://schemas.microsoft.com/office/drawing/2014/main" id="{7E110D36-ED66-C744-BC65-389F040EE877}"/>
              </a:ext>
            </a:extLst>
          </p:cNvPr>
          <p:cNvGrpSpPr/>
          <p:nvPr/>
        </p:nvGrpSpPr>
        <p:grpSpPr>
          <a:xfrm>
            <a:off x="3108862" y="5758711"/>
            <a:ext cx="1347015" cy="1142831"/>
            <a:chOff x="3108862" y="5758711"/>
            <a:chExt cx="1347015" cy="1142831"/>
          </a:xfrm>
        </p:grpSpPr>
        <p:pic>
          <p:nvPicPr>
            <p:cNvPr id="6" name="Picture 5">
              <a:extLst>
                <a:ext uri="{FF2B5EF4-FFF2-40B4-BE49-F238E27FC236}">
                  <a16:creationId xmlns:a16="http://schemas.microsoft.com/office/drawing/2014/main" id="{0B8A274A-5B82-CD43-9F5F-31BE7597393D}"/>
                </a:ext>
              </a:extLst>
            </p:cNvPr>
            <p:cNvPicPr>
              <a:picLocks noChangeAspect="1"/>
            </p:cNvPicPr>
            <p:nvPr/>
          </p:nvPicPr>
          <p:blipFill>
            <a:blip r:embed="rId3"/>
            <a:stretch>
              <a:fillRect/>
            </a:stretch>
          </p:blipFill>
          <p:spPr>
            <a:xfrm>
              <a:off x="3108862" y="5758711"/>
              <a:ext cx="1347015" cy="1142831"/>
            </a:xfrm>
            <a:prstGeom prst="rect">
              <a:avLst/>
            </a:prstGeom>
          </p:spPr>
        </p:pic>
        <p:pic>
          <p:nvPicPr>
            <p:cNvPr id="7" name="Picture 6">
              <a:extLst>
                <a:ext uri="{FF2B5EF4-FFF2-40B4-BE49-F238E27FC236}">
                  <a16:creationId xmlns:a16="http://schemas.microsoft.com/office/drawing/2014/main" id="{D621243F-CC89-B64D-996C-14A2862FFF97}"/>
                </a:ext>
              </a:extLst>
            </p:cNvPr>
            <p:cNvPicPr>
              <a:picLocks noChangeAspect="1"/>
            </p:cNvPicPr>
            <p:nvPr/>
          </p:nvPicPr>
          <p:blipFill>
            <a:blip r:embed="rId4"/>
            <a:stretch>
              <a:fillRect/>
            </a:stretch>
          </p:blipFill>
          <p:spPr>
            <a:xfrm>
              <a:off x="3423929" y="5976394"/>
              <a:ext cx="777886" cy="710846"/>
            </a:xfrm>
            <a:prstGeom prst="rect">
              <a:avLst/>
            </a:prstGeom>
          </p:spPr>
        </p:pic>
      </p:grpSp>
      <p:sp>
        <p:nvSpPr>
          <p:cNvPr id="8" name="TextBox 7">
            <a:extLst>
              <a:ext uri="{FF2B5EF4-FFF2-40B4-BE49-F238E27FC236}">
                <a16:creationId xmlns:a16="http://schemas.microsoft.com/office/drawing/2014/main" id="{2CF2784E-8203-034A-AF4C-C83007B239C1}"/>
              </a:ext>
            </a:extLst>
          </p:cNvPr>
          <p:cNvSpPr txBox="1"/>
          <p:nvPr/>
        </p:nvSpPr>
        <p:spPr>
          <a:xfrm>
            <a:off x="4291578" y="5877493"/>
            <a:ext cx="4494893" cy="707886"/>
          </a:xfrm>
          <a:prstGeom prst="rect">
            <a:avLst/>
          </a:prstGeom>
          <a:noFill/>
        </p:spPr>
        <p:txBody>
          <a:bodyPr wrap="square" rtlCol="0">
            <a:spAutoFit/>
          </a:bodyPr>
          <a:lstStyle/>
          <a:p>
            <a:pPr algn="ctr"/>
            <a:r>
              <a:rPr lang="en-US" sz="2000" dirty="0"/>
              <a:t>How to promote healthy choices that</a:t>
            </a:r>
          </a:p>
          <a:p>
            <a:pPr algn="ctr"/>
            <a:r>
              <a:rPr lang="en-US" sz="2000" dirty="0"/>
              <a:t>grow your food business</a:t>
            </a:r>
          </a:p>
        </p:txBody>
      </p:sp>
      <p:pic>
        <p:nvPicPr>
          <p:cNvPr id="9" name="Picture 8">
            <a:extLst>
              <a:ext uri="{FF2B5EF4-FFF2-40B4-BE49-F238E27FC236}">
                <a16:creationId xmlns:a16="http://schemas.microsoft.com/office/drawing/2014/main" id="{321B9D82-8E48-2448-8419-32EB0466B2CB}"/>
              </a:ext>
            </a:extLst>
          </p:cNvPr>
          <p:cNvPicPr>
            <a:picLocks noChangeAspect="1"/>
          </p:cNvPicPr>
          <p:nvPr/>
        </p:nvPicPr>
        <p:blipFill>
          <a:blip r:embed="rId5"/>
          <a:stretch>
            <a:fillRect/>
          </a:stretch>
        </p:blipFill>
        <p:spPr>
          <a:xfrm>
            <a:off x="7123956" y="315359"/>
            <a:ext cx="1459430" cy="1032534"/>
          </a:xfrm>
          <a:prstGeom prst="rect">
            <a:avLst/>
          </a:prstGeom>
        </p:spPr>
      </p:pic>
      <p:sp>
        <p:nvSpPr>
          <p:cNvPr id="10" name="Rectangle 9">
            <a:extLst>
              <a:ext uri="{FF2B5EF4-FFF2-40B4-BE49-F238E27FC236}">
                <a16:creationId xmlns:a16="http://schemas.microsoft.com/office/drawing/2014/main" id="{0FD7ABB9-E020-BC4A-A64B-1A12C91760A9}"/>
              </a:ext>
            </a:extLst>
          </p:cNvPr>
          <p:cNvSpPr/>
          <p:nvPr/>
        </p:nvSpPr>
        <p:spPr>
          <a:xfrm>
            <a:off x="0" y="7582"/>
            <a:ext cx="2379241" cy="307777"/>
          </a:xfrm>
          <a:prstGeom prst="rect">
            <a:avLst/>
          </a:prstGeom>
        </p:spPr>
        <p:txBody>
          <a:bodyPr wrap="none">
            <a:spAutoFit/>
          </a:bodyPr>
          <a:lstStyle/>
          <a:p>
            <a:r>
              <a:rPr lang="en-GB" sz="1400" dirty="0">
                <a:cs typeface="Calibri"/>
              </a:rPr>
              <a:t>© 2019 Feel Good Family Ltd. </a:t>
            </a:r>
          </a:p>
        </p:txBody>
      </p:sp>
    </p:spTree>
    <p:extLst>
      <p:ext uri="{BB962C8B-B14F-4D97-AF65-F5344CB8AC3E}">
        <p14:creationId xmlns:p14="http://schemas.microsoft.com/office/powerpoint/2010/main" val="97652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00"/>
                                        <p:tgtEl>
                                          <p:spTgt spid="3">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2000"/>
                                        <p:tgtEl>
                                          <p:spTgt spid="3">
                                            <p:txEl>
                                              <p:pRg st="1" end="1"/>
                                            </p:txEl>
                                          </p:spTgt>
                                        </p:tgtEl>
                                      </p:cBhvr>
                                    </p:animEffect>
                                  </p:childTnLst>
                                </p:cTn>
                              </p:par>
                            </p:childTnLst>
                          </p:cTn>
                        </p:par>
                        <p:par>
                          <p:cTn id="12" fill="hold">
                            <p:stCondLst>
                              <p:cond delay="3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par>
                          <p:cTn id="16" fill="hold">
                            <p:stCondLst>
                              <p:cond delay="5000"/>
                            </p:stCondLst>
                            <p:childTnLst>
                              <p:par>
                                <p:cTn id="17" presetID="9" presetClass="entr" presetSubtype="0" fill="hold"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8847</TotalTime>
  <Words>2326</Words>
  <Application>Microsoft Macintosh PowerPoint</Application>
  <PresentationFormat>On-screen Show (4:3)</PresentationFormat>
  <Paragraphs>264</Paragraphs>
  <Slides>21</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Mangal</vt:lpstr>
      <vt:lpstr>Office Theme</vt:lpstr>
      <vt:lpstr> </vt:lpstr>
      <vt:lpstr>A Passion to Make a Difference</vt:lpstr>
      <vt:lpstr>PowerPoint Presentation</vt:lpstr>
      <vt:lpstr>The Statistics</vt:lpstr>
      <vt:lpstr>What’s the future trend? Price Water House Coopers Study 2016</vt:lpstr>
      <vt:lpstr>Future trend continued</vt:lpstr>
      <vt:lpstr>Behavioural science: the evidence? </vt:lpstr>
      <vt:lpstr> </vt:lpstr>
      <vt:lpstr>Chapter 1 Why Healthy Profits?</vt:lpstr>
      <vt:lpstr>Chapter 2 Know your customer</vt:lpstr>
      <vt:lpstr>Chapters 3, 4 &amp; 5 - Reinvigorating your food and drink offer - Placement, presentation and convenience of food and drink - Shaping behaviour through menus</vt:lpstr>
      <vt:lpstr>Chapter 6 Other ways to influence the purchasing experience</vt:lpstr>
      <vt:lpstr>Chapter 7 Implementing your ideas and  measuring success</vt:lpstr>
      <vt:lpstr>Chapter 8 Case studies</vt:lpstr>
      <vt:lpstr>Exclusive resources</vt:lpstr>
      <vt:lpstr>PowerPoint Presentation</vt:lpstr>
      <vt:lpstr>PowerPoint Presentation</vt:lpstr>
      <vt:lpstr>What consumers said about labelling</vt:lpstr>
      <vt:lpstr>What consumers said…</vt:lpstr>
      <vt:lpstr>Takeaways and portion sizes</vt:lpstr>
      <vt:lpstr>PowerPoint Presentation</vt:lpstr>
    </vt:vector>
  </TitlesOfParts>
  <Manager/>
  <Company>Feel Good Family</Company>
  <LinksUpToDate>false</LinksUpToDate>
  <SharedDoc>false</SharedDoc>
  <HyperlinkBase>www.feelgoodfamily.co.uk</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Healthy Profits?</dc:title>
  <dc:subject>Healthy Profits presentation</dc:subject>
  <dc:creator>sarah.pullen@feelgoodfamily.co.uk</dc:creator>
  <cp:keywords/>
  <dc:description>Presentation to share more about the Healthy Profits book and supporting resources with colleagues and management.</dc:description>
  <cp:lastModifiedBy>Pullen</cp:lastModifiedBy>
  <cp:revision>101</cp:revision>
  <dcterms:created xsi:type="dcterms:W3CDTF">2017-10-18T10:49:48Z</dcterms:created>
  <dcterms:modified xsi:type="dcterms:W3CDTF">2019-06-24T10:31:28Z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completed">
    <vt:lpwstr>24/06/2019</vt:lpwstr>
  </property>
</Properties>
</file>